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sldIdLst>
    <p:sldId id="256" r:id="rId2"/>
    <p:sldId id="292" r:id="rId3"/>
    <p:sldId id="257" r:id="rId4"/>
    <p:sldId id="277" r:id="rId5"/>
    <p:sldId id="390" r:id="rId6"/>
    <p:sldId id="511" r:id="rId7"/>
    <p:sldId id="512" r:id="rId8"/>
    <p:sldId id="513" r:id="rId9"/>
    <p:sldId id="514" r:id="rId10"/>
    <p:sldId id="535" r:id="rId11"/>
    <p:sldId id="298" r:id="rId12"/>
    <p:sldId id="323" r:id="rId13"/>
    <p:sldId id="584" r:id="rId14"/>
    <p:sldId id="582" r:id="rId15"/>
    <p:sldId id="521" r:id="rId16"/>
    <p:sldId id="518" r:id="rId17"/>
    <p:sldId id="526" r:id="rId18"/>
    <p:sldId id="528" r:id="rId19"/>
    <p:sldId id="529" r:id="rId20"/>
    <p:sldId id="522" r:id="rId21"/>
    <p:sldId id="455" r:id="rId22"/>
    <p:sldId id="572" r:id="rId23"/>
    <p:sldId id="575" r:id="rId24"/>
    <p:sldId id="573" r:id="rId25"/>
    <p:sldId id="536" r:id="rId26"/>
    <p:sldId id="523" r:id="rId27"/>
    <p:sldId id="487" r:id="rId28"/>
    <p:sldId id="488" r:id="rId29"/>
    <p:sldId id="538" r:id="rId30"/>
    <p:sldId id="539" r:id="rId31"/>
    <p:sldId id="542" r:id="rId32"/>
    <p:sldId id="545" r:id="rId33"/>
    <p:sldId id="546" r:id="rId34"/>
    <p:sldId id="544" r:id="rId35"/>
    <p:sldId id="495" r:id="rId36"/>
    <p:sldId id="494" r:id="rId37"/>
    <p:sldId id="548" r:id="rId38"/>
    <p:sldId id="577" r:id="rId39"/>
    <p:sldId id="550" r:id="rId40"/>
    <p:sldId id="551" r:id="rId41"/>
    <p:sldId id="553" r:id="rId42"/>
    <p:sldId id="554" r:id="rId43"/>
    <p:sldId id="524" r:id="rId44"/>
    <p:sldId id="556" r:id="rId45"/>
    <p:sldId id="560" r:id="rId46"/>
    <p:sldId id="580" r:id="rId47"/>
    <p:sldId id="561" r:id="rId48"/>
    <p:sldId id="563" r:id="rId49"/>
    <p:sldId id="557" r:id="rId50"/>
    <p:sldId id="564" r:id="rId51"/>
    <p:sldId id="565" r:id="rId52"/>
    <p:sldId id="581" r:id="rId53"/>
    <p:sldId id="525" r:id="rId54"/>
    <p:sldId id="426" r:id="rId55"/>
    <p:sldId id="585" r:id="rId56"/>
    <p:sldId id="428" r:id="rId57"/>
    <p:sldId id="429" r:id="rId58"/>
    <p:sldId id="430" r:id="rId59"/>
    <p:sldId id="566" r:id="rId60"/>
    <p:sldId id="435" r:id="rId61"/>
    <p:sldId id="567" r:id="rId62"/>
    <p:sldId id="475" r:id="rId63"/>
    <p:sldId id="481" r:id="rId64"/>
    <p:sldId id="440" r:id="rId65"/>
    <p:sldId id="509" r:id="rId66"/>
    <p:sldId id="510" r:id="rId67"/>
    <p:sldId id="583" r:id="rId68"/>
    <p:sldId id="531" r:id="rId69"/>
    <p:sldId id="28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B88"/>
    <a:srgbClr val="7ECB89"/>
    <a:srgbClr val="05B4F8"/>
    <a:srgbClr val="8AC43B"/>
    <a:srgbClr val="1791A5"/>
    <a:srgbClr val="00B4F8"/>
    <a:srgbClr val="89C53B"/>
    <a:srgbClr val="1890A6"/>
    <a:srgbClr val="06B4F8"/>
    <a:srgbClr val="89C4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6"/>
    <p:restoredTop sz="63453"/>
  </p:normalViewPr>
  <p:slideViewPr>
    <p:cSldViewPr snapToGrid="0" snapToObjects="1">
      <p:cViewPr varScale="1">
        <p:scale>
          <a:sx n="71" d="100"/>
          <a:sy n="71" d="100"/>
        </p:scale>
        <p:origin x="10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228671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so we capitalized on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853813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 flow of the process for creating our stimuli. 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design also enabled us to test if individual behavior generalized for images across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these studies that identified these cues as facilitating depth perception, were conducted in the real world. But what happens when we only have pictorial cues available? When we view a 2D image, oculomotor cues return flatness, which changes the weighting of cues when comparing the real world to pictures. </a:t>
            </a:r>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design capitalizes on a diverse and extensive image database, as well as a rigorous crowd-sourced data collection pipeline (pre-registered) to quantify sensitivity and biases to distance in individual images. </a:t>
            </a:r>
          </a:p>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628650" lvl="1" indent="-171450">
              <a:buFontTx/>
              <a:buChar char="-"/>
            </a:pPr>
            <a:r>
              <a:rPr lang="en-US" dirty="0"/>
              <a:t>We’ll begin by looking at our experimental paradigms.</a:t>
            </a:r>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871308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verbal judgment task people saw an image at either 125 250 or 1000 ms and were then asked ‘how far away is the target’. The duration manipulation allowed us to see how sensitivity to distance changed over time. </a:t>
            </a:r>
          </a:p>
          <a:p>
            <a:r>
              <a:rPr lang="en-US" dirty="0"/>
              <a:t>We employed </a:t>
            </a:r>
            <a:r>
              <a:rPr lang="en-US" dirty="0" err="1"/>
              <a:t>latin</a:t>
            </a:r>
            <a:r>
              <a:rPr lang="en-US" dirty="0"/>
              <a:t> square counterbalancing to control for hysteresis effects such that each participant saw a unique trial order. </a:t>
            </a:r>
          </a:p>
        </p:txBody>
      </p:sp>
      <p:sp>
        <p:nvSpPr>
          <p:cNvPr id="4" name="Slide Number Placeholder 3"/>
          <p:cNvSpPr>
            <a:spLocks noGrp="1"/>
          </p:cNvSpPr>
          <p:nvPr>
            <p:ph type="sldNum" sz="quarter" idx="5"/>
          </p:nvPr>
        </p:nvSpPr>
        <p:spPr/>
        <p:txBody>
          <a:bodyPr/>
          <a:lstStyle/>
          <a:p>
            <a:fld id="{7101A92E-6ADC-7A4A-BE34-9217B288BD0B}" type="slidenum">
              <a:rPr lang="en-US" smtClean="0"/>
              <a:t>17</a:t>
            </a:fld>
            <a:endParaRPr lang="en-US"/>
          </a:p>
        </p:txBody>
      </p:sp>
    </p:spTree>
    <p:extLst>
      <p:ext uri="{BB962C8B-B14F-4D97-AF65-F5344CB8AC3E}">
        <p14:creationId xmlns:p14="http://schemas.microsoft.com/office/powerpoint/2010/main" val="3717912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 This allowed us to assess sensitivity on an image-by-image basis. </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18</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feature of our design was that the stimulus set was identical between tasks. We also matched trial orders across task and used independent participants to prevent previous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19</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 whether it be online or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But there exists a large gap in the literature in picture perception.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Over the course of this talk I will describe a rigorous data collection pipeline and a large dataset of spatial judgments that reliably quantifies human distance perception for individual pictured scenes.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Let’s start with verbal judgment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42135868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because of the variability between the range of responses given. One person might respond with depths between 1-5 meters whereas someone may overestimate overall and respond with depths between 3-12 meters. The exact numerical value of their response is not of interest however, we are more interested in how sensitive people are to changes in depth. By z-scoring we reduce the between subject variability so we can assess sensitivity. </a:t>
            </a:r>
          </a:p>
          <a:p>
            <a:endParaRPr lang="en-US" dirty="0"/>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125 </a:t>
            </a:r>
            <a:r>
              <a:rPr lang="en-US" dirty="0" err="1"/>
              <a:t>ms.</a:t>
            </a:r>
            <a:r>
              <a:rPr lang="en-US" dirty="0"/>
              <a:t>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2696905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a:p>
            <a:endParaRPr lang="en-US" dirty="0"/>
          </a:p>
          <a:p>
            <a:r>
              <a:rPr lang="en-US" dirty="0"/>
              <a:t>These linear models reveal that participants are very good at providing estimates of target depth despite the lack of depth cues that are normally available in real world environments. </a:t>
            </a:r>
          </a:p>
          <a:p>
            <a:endParaRPr lang="en-US" dirty="0"/>
          </a:p>
          <a:p>
            <a:r>
              <a:rPr lang="en-US" dirty="0"/>
              <a:t>Focusing on the shortest viewing duration, its impressive that at as little as 125 ms significant spatial information is accessible. Notably, estimates within individual scenes differed significantly from each other even at identical depths.</a:t>
            </a:r>
          </a:p>
          <a:p>
            <a:endParaRPr lang="en-US" dirty="0"/>
          </a:p>
          <a:p>
            <a:r>
              <a:rPr lang="en-US" dirty="0"/>
              <a:t>This </a:t>
            </a:r>
            <a:r>
              <a:rPr lang="en-US" dirty="0" err="1"/>
              <a:t>sugges</a:t>
            </a:r>
            <a:r>
              <a:rPr lang="en-US" dirty="0"/>
              <a:t>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4197739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thus far we see strong sensitivity to depth in verbal judgment, so lets look at discrimination next. </a:t>
            </a:r>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2464229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response which target was closer to them </a:t>
            </a:r>
          </a:p>
          <a:p>
            <a:endParaRPr lang="en-US" dirty="0"/>
          </a:p>
          <a:p>
            <a:endParaRPr lang="en-US" dirty="0"/>
          </a:p>
          <a:p>
            <a:r>
              <a:rPr lang="en-US" dirty="0"/>
              <a:t>For the plots, on the x axis we have the Kinect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125 ms, although we observed a significant relationship between Kinect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This phenomenon was in fact observed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 are extremely complex – we parse through a lot of information to develop a representation of depth. The interaction and abundance of information in scenes has so far prevented systematic efforts to understand depth in real world images.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complexity and variability however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 impressively uses pictorial depth cues to create an ambiguous and mind 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Bicyclists - ground plane and linear perspective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173864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p:txBody>
      </p:sp>
      <p:sp>
        <p:nvSpPr>
          <p:cNvPr id="4" name="Slide Number Placeholder 3"/>
          <p:cNvSpPr>
            <a:spLocks noGrp="1"/>
          </p:cNvSpPr>
          <p:nvPr>
            <p:ph type="sldNum" sz="quarter" idx="5"/>
          </p:nvPr>
        </p:nvSpPr>
        <p:spPr/>
        <p:txBody>
          <a:bodyPr/>
          <a:lstStyle/>
          <a:p>
            <a:fld id="{7101A92E-6ADC-7A4A-BE34-9217B288BD0B}" type="slidenum">
              <a:rPr lang="en-US" smtClean="0"/>
              <a:t>31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p:txBody>
      </p:sp>
      <p:sp>
        <p:nvSpPr>
          <p:cNvPr id="4" name="Slide Number Placeholder 3"/>
          <p:cNvSpPr>
            <a:spLocks noGrp="1"/>
          </p:cNvSpPr>
          <p:nvPr>
            <p:ph type="sldNum" sz="quarter" idx="5"/>
          </p:nvPr>
        </p:nvSpPr>
        <p:spPr/>
        <p:txBody>
          <a:bodyPr/>
          <a:lstStyle/>
          <a:p>
            <a:fld id="{7101A92E-6ADC-7A4A-BE34-9217B288BD0B}" type="slidenum">
              <a:rPr lang="en-US" smtClean="0"/>
              <a:t>32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a:p>
            <a:r>
              <a:rPr lang="en-US" dirty="0"/>
              <a:t>This indicates that people are making consistent errors</a:t>
            </a:r>
          </a:p>
        </p:txBody>
      </p:sp>
      <p:sp>
        <p:nvSpPr>
          <p:cNvPr id="4" name="Slide Number Placeholder 3"/>
          <p:cNvSpPr>
            <a:spLocks noGrp="1"/>
          </p:cNvSpPr>
          <p:nvPr>
            <p:ph type="sldNum" sz="quarter" idx="5"/>
          </p:nvPr>
        </p:nvSpPr>
        <p:spPr/>
        <p:txBody>
          <a:bodyPr/>
          <a:lstStyle/>
          <a:p>
            <a:fld id="{7101A92E-6ADC-7A4A-BE34-9217B288BD0B}" type="slidenum">
              <a:rPr lang="en-US" smtClean="0"/>
              <a:t>33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 strong correlation between these model residuals reveals that error and biases on an individual image basis are highly consistent. </a:t>
            </a:r>
          </a:p>
          <a:p>
            <a:endParaRPr lang="en-US" dirty="0"/>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34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When 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a:t>
            </a:r>
          </a:p>
          <a:p>
            <a:endParaRPr lang="en-US" dirty="0"/>
          </a:p>
          <a:p>
            <a:r>
              <a:rPr lang="en-US" dirty="0"/>
              <a:t>Specifically, we took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a:t>
            </a:r>
          </a:p>
        </p:txBody>
      </p:sp>
      <p:sp>
        <p:nvSpPr>
          <p:cNvPr id="4" name="Slide Number Placeholder 3"/>
          <p:cNvSpPr>
            <a:spLocks noGrp="1"/>
          </p:cNvSpPr>
          <p:nvPr>
            <p:ph type="sldNum" sz="quarter" idx="5"/>
          </p:nvPr>
        </p:nvSpPr>
        <p:spPr/>
        <p:txBody>
          <a:bodyPr/>
          <a:lstStyle/>
          <a:p>
            <a:fld id="{7101A92E-6ADC-7A4A-BE34-9217B288BD0B}" type="slidenum">
              <a:rPr lang="en-US" smtClean="0"/>
              <a:t>37</a:t>
            </a:fld>
            <a:endParaRPr lang="en-US"/>
          </a:p>
        </p:txBody>
      </p:sp>
    </p:spTree>
    <p:extLst>
      <p:ext uri="{BB962C8B-B14F-4D97-AF65-F5344CB8AC3E}">
        <p14:creationId xmlns:p14="http://schemas.microsoft.com/office/powerpoint/2010/main" val="1182958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38</a:t>
            </a:fld>
            <a:endParaRPr lang="en-US"/>
          </a:p>
        </p:txBody>
      </p:sp>
    </p:spTree>
    <p:extLst>
      <p:ext uri="{BB962C8B-B14F-4D97-AF65-F5344CB8AC3E}">
        <p14:creationId xmlns:p14="http://schemas.microsoft.com/office/powerpoint/2010/main" val="3055110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 in their perception of depth. </a:t>
            </a:r>
          </a:p>
          <a:p>
            <a:endParaRPr lang="en-US" dirty="0"/>
          </a:p>
          <a:p>
            <a:r>
              <a:rPr lang="en-US" dirty="0"/>
              <a:t>Additionally, we observed a main effect of duration and a significant pairwise comparison between 125 and 1000 ms, indicating that the additional viewing time improved accuracy. </a:t>
            </a:r>
          </a:p>
        </p:txBody>
      </p:sp>
      <p:sp>
        <p:nvSpPr>
          <p:cNvPr id="4" name="Slide Number Placeholder 3"/>
          <p:cNvSpPr>
            <a:spLocks noGrp="1"/>
          </p:cNvSpPr>
          <p:nvPr>
            <p:ph type="sldNum" sz="quarter" idx="5"/>
          </p:nvPr>
        </p:nvSpPr>
        <p:spPr/>
        <p:txBody>
          <a:bodyPr/>
          <a:lstStyle/>
          <a:p>
            <a:fld id="{7101A92E-6ADC-7A4A-BE34-9217B288BD0B}" type="slidenum">
              <a:rPr lang="en-US" smtClean="0"/>
              <a:t>39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in fact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68449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2105566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matrix crossing TASK, DURATION, and OUTCOME MEASURE  so we can assess the relationship between all these conditions. In order to best understand the reliability of this data we randomly split the data many times in each of these cells. </a:t>
            </a:r>
          </a:p>
          <a:p>
            <a:endParaRPr lang="en-US" dirty="0"/>
          </a:p>
          <a:p>
            <a:r>
              <a:rPr lang="en-US" dirty="0"/>
              <a:t>This plot is the average correlation across all those splits of the data. </a:t>
            </a:r>
          </a:p>
          <a:p>
            <a:endParaRPr lang="en-US" dirty="0"/>
          </a:p>
          <a:p>
            <a:r>
              <a:rPr lang="en-US" dirty="0"/>
              <a:t>Here we have recovered the diagonal so we can assess the reliability within a certain combination of task, duration and outcome.</a:t>
            </a:r>
          </a:p>
          <a:p>
            <a:endParaRPr lang="en-US" dirty="0"/>
          </a:p>
          <a:p>
            <a:r>
              <a:rPr lang="en-US" dirty="0"/>
              <a:t>All correlations above 0.16 were significant, but let's step through some of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356135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discrimination data, accuracy is highly reliable across random splits.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5132294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fascinating however is the strong correlations in accuracy between tasks – demonstrating consistent biases across tasks for individual stimuli.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fascinating however is the strong correlations in accuracy between tasks – demonstrating consistent biases across tasks for individual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3894029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compelling findings however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stimulus driven generalization between task, durations, and outcome measures.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3351387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all this behavioral data I was shown to understand the relative utility of pictorial cues by tracking how individual image performance changes along variations in scene image features. </a:t>
            </a:r>
          </a:p>
          <a:p>
            <a:endParaRPr lang="en-US" dirty="0"/>
          </a:p>
          <a:p>
            <a:r>
              <a:rPr lang="en-US" dirty="0"/>
              <a:t>To do this we need to calculate these cue values in a systematic way.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420085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developed an algorithmic approach to quantifying cues such as those listed here. </a:t>
            </a:r>
          </a:p>
          <a:p>
            <a:endParaRPr lang="en-US" dirty="0"/>
          </a:p>
          <a:p>
            <a:r>
              <a:rPr lang="en-US" dirty="0"/>
              <a:t>&lt;that we are working to complete so that we can directly test for the utility of each cue in our set of selected scenes.&gt;</a:t>
            </a:r>
          </a:p>
          <a:p>
            <a:endParaRPr lang="en-US" dirty="0"/>
          </a:p>
          <a:p>
            <a:endParaRPr lang="en-US" dirty="0"/>
          </a:p>
          <a:p>
            <a:r>
              <a:rPr lang="en-US" dirty="0"/>
              <a:t>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real world surface area of each pixel in the image, resulting in output like this</a:t>
            </a:r>
          </a:p>
          <a:p>
            <a:endParaRPr lang="en-US" dirty="0"/>
          </a:p>
          <a:p>
            <a:r>
              <a:rPr lang="en-US" dirty="0"/>
              <a:t>With a measure of size for each object we can assess the impact of the ground plane, familiar size, and many other cues.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reliable quantifications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precisely why we need reliable quantifications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67</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AE77D3D9-1E51-A046-9C98-7D0D6AA0FEC3}" type="datetimeFigureOut">
              <a:rPr lang="en-US" smtClean="0"/>
              <a:t>11/9/22</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77D3D9-1E51-A046-9C98-7D0D6AA0FEC3}" type="datetimeFigureOut">
              <a:rPr lang="en-US" smtClean="0"/>
              <a:t>11/9/22</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6.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6.png"/><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sv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t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7">
            <a:extLst>
              <a:ext uri="{FF2B5EF4-FFF2-40B4-BE49-F238E27FC236}">
                <a16:creationId xmlns:a16="http://schemas.microsoft.com/office/drawing/2014/main" id="{0786EB66-C867-4091-BE41-0977C3162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9">
            <a:extLst>
              <a:ext uri="{FF2B5EF4-FFF2-40B4-BE49-F238E27FC236}">
                <a16:creationId xmlns:a16="http://schemas.microsoft.com/office/drawing/2014/main" id="{49AC298A-B9B9-4BAB-BCF5-45A44E5BA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26280"/>
            <a:ext cx="9975273"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11">
            <a:extLst>
              <a:ext uri="{FF2B5EF4-FFF2-40B4-BE49-F238E27FC236}">
                <a16:creationId xmlns:a16="http://schemas.microsoft.com/office/drawing/2014/main" id="{81BF8F48-5FE7-4A46-8BEB-AF2AE44CD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2051" y="524740"/>
            <a:ext cx="11247895" cy="5765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1524000" y="1005840"/>
            <a:ext cx="9031769" cy="2936382"/>
          </a:xfrm>
        </p:spPr>
        <p:txBody>
          <a:bodyPr>
            <a:normAutofit/>
          </a:bodyPr>
          <a:lstStyle/>
          <a:p>
            <a:r>
              <a:rPr lang="en-US" sz="5100"/>
              <a:t>A Novel Generalization between Verbal Judgments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1524000" y="4960272"/>
            <a:ext cx="9031769" cy="1215980"/>
          </a:xfrm>
        </p:spPr>
        <p:txBody>
          <a:bodyPr>
            <a:normAutofit/>
          </a:bodyPr>
          <a:lstStyle/>
          <a:p>
            <a:r>
              <a:rPr lang="en-US" sz="2800" dirty="0"/>
              <a:t>Prachi Mahableshwarkar</a:t>
            </a:r>
          </a:p>
          <a:p>
            <a:r>
              <a:rPr lang="en-US" sz="2800" dirty="0"/>
              <a:t>The George Washington University</a:t>
            </a:r>
          </a:p>
        </p:txBody>
      </p:sp>
      <p:grpSp>
        <p:nvGrpSpPr>
          <p:cNvPr id="14" name="Group 13">
            <a:extLst>
              <a:ext uri="{FF2B5EF4-FFF2-40B4-BE49-F238E27FC236}">
                <a16:creationId xmlns:a16="http://schemas.microsoft.com/office/drawing/2014/main" id="{117AB195-E690-4959-B435-3BC469C2CA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73418" y="44817"/>
            <a:ext cx="233303" cy="772404"/>
            <a:chOff x="11873418" y="44817"/>
            <a:chExt cx="233303" cy="772404"/>
          </a:xfrm>
        </p:grpSpPr>
        <p:sp>
          <p:nvSpPr>
            <p:cNvPr id="15" name="Rectangle 64">
              <a:extLst>
                <a:ext uri="{FF2B5EF4-FFF2-40B4-BE49-F238E27FC236}">
                  <a16:creationId xmlns:a16="http://schemas.microsoft.com/office/drawing/2014/main" id="{BBBA5550-3A7F-41FE-AEC2-85F9CA80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3605" y="461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20C75782-E825-4F5C-B9E2-269CD9E69B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115" y="4612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3F6D5B3A-F638-4015-BF3D-202A166FD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C8B81319-436D-4F21-ABCC-A5838F9892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75669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6C0516BC-CF7B-4D50-8C67-0665D3FD9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C232F28B-582E-441D-A117-D9A1A40EB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61457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E43823E-66CA-4740-95AE-DB53C2751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06C1A5BC-53FF-465A-8394-81554FCDA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472462"/>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86AAA0B5-FFC7-499B-9C1B-8DFFB4F29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1B55CB2-2108-462D-B109-4D76D34A8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330348"/>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E620EE3-25FA-4C0B-9F5D-470FF51B9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2046191"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2A5BDF8-AD17-44D3-B1C9-E165158D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872455" y="18823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9D9672DB-F953-4898-9C52-03A164FADE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29" name="Rectangle 2">
              <a:extLst>
                <a:ext uri="{FF2B5EF4-FFF2-40B4-BE49-F238E27FC236}">
                  <a16:creationId xmlns:a16="http://schemas.microsoft.com/office/drawing/2014/main" id="{BF03BEBE-5AB3-4234-9975-887E86FEDE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77545F09-233F-4039-B88E-8B7EE733B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2">
              <a:extLst>
                <a:ext uri="{FF2B5EF4-FFF2-40B4-BE49-F238E27FC236}">
                  <a16:creationId xmlns:a16="http://schemas.microsoft.com/office/drawing/2014/main" id="{B89D6423-0884-41BE-BAB8-0F8A9851D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316554F-5550-4E94-BF70-9B1092E2A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3B986A6-E7CE-46D5-B7C2-E469056C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513E22E1-E1BD-471B-9959-02D382CDB4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81396781-D57E-417F-9D99-C69663C28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2">
              <a:extLst>
                <a:ext uri="{FF2B5EF4-FFF2-40B4-BE49-F238E27FC236}">
                  <a16:creationId xmlns:a16="http://schemas.microsoft.com/office/drawing/2014/main" id="{B3DCA897-9502-460C-B0A6-67548D09B7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009AF730-DCD4-4428-A9E9-D26FAD142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72AF0F75-11D1-432A-969B-1F454307F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
              <a:extLst>
                <a:ext uri="{FF2B5EF4-FFF2-40B4-BE49-F238E27FC236}">
                  <a16:creationId xmlns:a16="http://schemas.microsoft.com/office/drawing/2014/main" id="{23397648-9CC0-48EE-86FE-B819830EA2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59">
              <a:extLst>
                <a:ext uri="{FF2B5EF4-FFF2-40B4-BE49-F238E27FC236}">
                  <a16:creationId xmlns:a16="http://schemas.microsoft.com/office/drawing/2014/main" id="{5C7C485C-93D0-46DC-AD54-B0AFDAEA7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2">
              <a:extLst>
                <a:ext uri="{FF2B5EF4-FFF2-40B4-BE49-F238E27FC236}">
                  <a16:creationId xmlns:a16="http://schemas.microsoft.com/office/drawing/2014/main" id="{BB2C71AA-96A2-4945-BE1C-17FEF965F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1914A3E6-8F60-4CB5-8142-47B57D38C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E36D6EE-E260-44F2-8D0C-B86573A68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2">
              <a:extLst>
                <a:ext uri="{FF2B5EF4-FFF2-40B4-BE49-F238E27FC236}">
                  <a16:creationId xmlns:a16="http://schemas.microsoft.com/office/drawing/2014/main" id="{A1EDD0E7-0ACC-4782-BB65-179218A53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59">
              <a:extLst>
                <a:ext uri="{FF2B5EF4-FFF2-40B4-BE49-F238E27FC236}">
                  <a16:creationId xmlns:a16="http://schemas.microsoft.com/office/drawing/2014/main" id="{61301D83-35ED-45D9-808A-4BDADF2B22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2">
              <a:extLst>
                <a:ext uri="{FF2B5EF4-FFF2-40B4-BE49-F238E27FC236}">
                  <a16:creationId xmlns:a16="http://schemas.microsoft.com/office/drawing/2014/main" id="{8ED1BB52-7859-46C1-997C-F679C92369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4">
              <a:extLst>
                <a:ext uri="{FF2B5EF4-FFF2-40B4-BE49-F238E27FC236}">
                  <a16:creationId xmlns:a16="http://schemas.microsoft.com/office/drawing/2014/main" id="{7A5D5BB8-21AD-44D8-8793-CB4924B93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6B17B7F3-3D9C-4459-AF7F-6BCF13664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03AF9AAC-5EF8-43F6-A71F-CAACB54FF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59">
              <a:extLst>
                <a:ext uri="{FF2B5EF4-FFF2-40B4-BE49-F238E27FC236}">
                  <a16:creationId xmlns:a16="http://schemas.microsoft.com/office/drawing/2014/main" id="{F0D2C464-1C0A-4D91-9AAA-C053C895FD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62">
              <a:extLst>
                <a:ext uri="{FF2B5EF4-FFF2-40B4-BE49-F238E27FC236}">
                  <a16:creationId xmlns:a16="http://schemas.microsoft.com/office/drawing/2014/main" id="{4BEDADBB-1E6E-48F0-BBF3-EB9B978FB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64">
              <a:extLst>
                <a:ext uri="{FF2B5EF4-FFF2-40B4-BE49-F238E27FC236}">
                  <a16:creationId xmlns:a16="http://schemas.microsoft.com/office/drawing/2014/main" id="{A768E058-61D9-41D6-AC45-94D984A89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6">
              <a:extLst>
                <a:ext uri="{FF2B5EF4-FFF2-40B4-BE49-F238E27FC236}">
                  <a16:creationId xmlns:a16="http://schemas.microsoft.com/office/drawing/2014/main" id="{99718B8A-0078-45EC-9F2C-1B6E96E1B7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6" name="Rectangle 5">
            <a:extLst>
              <a:ext uri="{FF2B5EF4-FFF2-40B4-BE49-F238E27FC236}">
                <a16:creationId xmlns:a16="http://schemas.microsoft.com/office/drawing/2014/main" id="{09D92557-AE07-049D-5A15-AEDA2C85EC9F}"/>
              </a:ext>
            </a:extLst>
          </p:cNvPr>
          <p:cNvSpPr/>
          <p:nvPr/>
        </p:nvSpPr>
        <p:spPr>
          <a:xfrm>
            <a:off x="0" y="0"/>
            <a:ext cx="6096000" cy="6858000"/>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4505128-66D9-A079-7959-CB8927D75B61}"/>
              </a:ext>
            </a:extLst>
          </p:cNvPr>
          <p:cNvSpPr>
            <a:spLocks noGrp="1"/>
          </p:cNvSpPr>
          <p:nvPr>
            <p:ph type="title"/>
          </p:nvPr>
        </p:nvSpPr>
        <p:spPr>
          <a:xfrm>
            <a:off x="1034142" y="2487839"/>
            <a:ext cx="10515600" cy="1325563"/>
          </a:xfrm>
          <a:solidFill>
            <a:schemeClr val="bg1"/>
          </a:solidFill>
        </p:spPr>
        <p:txBody>
          <a:bodyPr>
            <a:normAutofit fontScale="90000"/>
          </a:bodyPr>
          <a:lstStyle/>
          <a:p>
            <a:r>
              <a:rPr lang="en-US" i="1" dirty="0">
                <a:solidFill>
                  <a:srgbClr val="C00000"/>
                </a:solidFill>
                <a:latin typeface="+mn-lt"/>
              </a:rPr>
              <a:t>What is the relative utility of image features in </a:t>
            </a:r>
            <a:r>
              <a:rPr lang="en-US" b="1" i="1" dirty="0">
                <a:solidFill>
                  <a:srgbClr val="C00000"/>
                </a:solidFill>
                <a:latin typeface="+mn-lt"/>
              </a:rPr>
              <a:t>pictured scenes </a:t>
            </a:r>
            <a:r>
              <a:rPr lang="en-US" i="1" dirty="0">
                <a:solidFill>
                  <a:srgbClr val="C00000"/>
                </a:solidFill>
                <a:latin typeface="+mn-lt"/>
              </a:rPr>
              <a:t>that facilitate depth perception?</a:t>
            </a:r>
          </a:p>
        </p:txBody>
      </p:sp>
    </p:spTree>
    <p:extLst>
      <p:ext uri="{BB962C8B-B14F-4D97-AF65-F5344CB8AC3E}">
        <p14:creationId xmlns:p14="http://schemas.microsoft.com/office/powerpoint/2010/main" val="250237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958861933"/>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923330"/>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320931" y="3296569"/>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solidFill>
                  <a:schemeClr val="bg1"/>
                </a:solidFill>
              </a:rPr>
              <a:t>Does individual behavior for unique images generalize across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grpSp>
        <p:nvGrpSpPr>
          <p:cNvPr id="11" name="Group 10">
            <a:extLst>
              <a:ext uri="{FF2B5EF4-FFF2-40B4-BE49-F238E27FC236}">
                <a16:creationId xmlns:a16="http://schemas.microsoft.com/office/drawing/2014/main" id="{6F4526DC-8505-2442-39B3-1DF94E98D4E2}"/>
              </a:ext>
            </a:extLst>
          </p:cNvPr>
          <p:cNvGrpSpPr/>
          <p:nvPr/>
        </p:nvGrpSpPr>
        <p:grpSpPr>
          <a:xfrm>
            <a:off x="9721448" y="1694987"/>
            <a:ext cx="2158401" cy="2676417"/>
            <a:chOff x="9712036" y="1423782"/>
            <a:chExt cx="2158401" cy="2676417"/>
          </a:xfrm>
        </p:grpSpPr>
        <p:pic>
          <p:nvPicPr>
            <p:cNvPr id="4" name="Picture 3" descr="Qr code&#10;&#10;Description automatically generated">
              <a:extLst>
                <a:ext uri="{FF2B5EF4-FFF2-40B4-BE49-F238E27FC236}">
                  <a16:creationId xmlns:a16="http://schemas.microsoft.com/office/drawing/2014/main" id="{2752B67C-E0D4-B15D-6788-EEA7D4DC920B}"/>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0" name="Rounded Rectangle 9">
              <a:extLst>
                <a:ext uri="{FF2B5EF4-FFF2-40B4-BE49-F238E27FC236}">
                  <a16:creationId xmlns:a16="http://schemas.microsoft.com/office/drawing/2014/main" id="{90DA4264-3F56-A09F-AA48-69BCE35362C7}"/>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 name="Content Placeholder 2">
            <a:extLst>
              <a:ext uri="{FF2B5EF4-FFF2-40B4-BE49-F238E27FC236}">
                <a16:creationId xmlns:a16="http://schemas.microsoft.com/office/drawing/2014/main" id="{62931BCC-5B7D-317D-5A9E-B40359BCBDE4}"/>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grpSp>
        <p:nvGrpSpPr>
          <p:cNvPr id="11" name="Group 10">
            <a:extLst>
              <a:ext uri="{FF2B5EF4-FFF2-40B4-BE49-F238E27FC236}">
                <a16:creationId xmlns:a16="http://schemas.microsoft.com/office/drawing/2014/main" id="{6F4526DC-8505-2442-39B3-1DF94E98D4E2}"/>
              </a:ext>
            </a:extLst>
          </p:cNvPr>
          <p:cNvGrpSpPr/>
          <p:nvPr/>
        </p:nvGrpSpPr>
        <p:grpSpPr>
          <a:xfrm>
            <a:off x="9721448" y="1694987"/>
            <a:ext cx="2158401" cy="2676417"/>
            <a:chOff x="9712036" y="1423782"/>
            <a:chExt cx="2158401" cy="2676417"/>
          </a:xfrm>
        </p:grpSpPr>
        <p:pic>
          <p:nvPicPr>
            <p:cNvPr id="4" name="Picture 3" descr="Qr code&#10;&#10;Description automatically generated">
              <a:extLst>
                <a:ext uri="{FF2B5EF4-FFF2-40B4-BE49-F238E27FC236}">
                  <a16:creationId xmlns:a16="http://schemas.microsoft.com/office/drawing/2014/main" id="{2752B67C-E0D4-B15D-6788-EEA7D4DC920B}"/>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0" name="Rounded Rectangle 9">
              <a:extLst>
                <a:ext uri="{FF2B5EF4-FFF2-40B4-BE49-F238E27FC236}">
                  <a16:creationId xmlns:a16="http://schemas.microsoft.com/office/drawing/2014/main" id="{90DA4264-3F56-A09F-AA48-69BCE35362C7}"/>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
        <p:nvSpPr>
          <p:cNvPr id="10" name="Content Placeholder 2">
            <a:extLst>
              <a:ext uri="{FF2B5EF4-FFF2-40B4-BE49-F238E27FC236}">
                <a16:creationId xmlns:a16="http://schemas.microsoft.com/office/drawing/2014/main" id="{EEBCACE6-748B-B8F2-8F4D-E6AAC31F4036}"/>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Can people reliably judge distance in pictured scenes? </a:t>
            </a:r>
          </a:p>
          <a:p>
            <a:pPr marL="514350" indent="-514350">
              <a:lnSpc>
                <a:spcPct val="150000"/>
              </a:lnSpc>
              <a:buAutoNum type="arabicPeriod"/>
            </a:pPr>
            <a:r>
              <a:rPr lang="en-US" sz="2400" dirty="0"/>
              <a:t>Does individual behavior for unique images generalize across tasks? </a:t>
            </a:r>
            <a:endParaRPr lang="en-US" sz="2000" dirty="0"/>
          </a:p>
          <a:p>
            <a:pPr marL="514350" indent="-514350">
              <a:lnSpc>
                <a:spcPct val="150000"/>
              </a:lnSpc>
              <a:buAutoNum type="arabicPeriod"/>
            </a:pPr>
            <a:r>
              <a:rPr lang="en-US" sz="2400" dirty="0"/>
              <a:t>What is the relative utility of depth cues in pictured scenes? </a:t>
            </a:r>
          </a:p>
        </p:txBody>
      </p:sp>
      <p:grpSp>
        <p:nvGrpSpPr>
          <p:cNvPr id="14" name="Group 13">
            <a:extLst>
              <a:ext uri="{FF2B5EF4-FFF2-40B4-BE49-F238E27FC236}">
                <a16:creationId xmlns:a16="http://schemas.microsoft.com/office/drawing/2014/main" id="{A0DDCF63-1ADD-A6C3-AB5C-1E25A16915A0}"/>
              </a:ext>
            </a:extLst>
          </p:cNvPr>
          <p:cNvGrpSpPr/>
          <p:nvPr/>
        </p:nvGrpSpPr>
        <p:grpSpPr>
          <a:xfrm>
            <a:off x="9721448" y="1694987"/>
            <a:ext cx="2158401" cy="2676417"/>
            <a:chOff x="9712036" y="1423782"/>
            <a:chExt cx="2158401" cy="2676417"/>
          </a:xfrm>
        </p:grpSpPr>
        <p:pic>
          <p:nvPicPr>
            <p:cNvPr id="18" name="Picture 17" descr="Qr code&#10;&#10;Description automatically generated">
              <a:extLst>
                <a:ext uri="{FF2B5EF4-FFF2-40B4-BE49-F238E27FC236}">
                  <a16:creationId xmlns:a16="http://schemas.microsoft.com/office/drawing/2014/main" id="{745B3303-3EA2-4C74-91D4-C7C0F33075CA}"/>
                </a:ext>
              </a:extLst>
            </p:cNvPr>
            <p:cNvPicPr>
              <a:picLocks noChangeAspect="1"/>
            </p:cNvPicPr>
            <p:nvPr/>
          </p:nvPicPr>
          <p:blipFill>
            <a:blip r:embed="rId3"/>
            <a:stretch>
              <a:fillRect/>
            </a:stretch>
          </p:blipFill>
          <p:spPr>
            <a:xfrm>
              <a:off x="9712036" y="1423782"/>
              <a:ext cx="2158401" cy="2676417"/>
            </a:xfrm>
            <a:prstGeom prst="rect">
              <a:avLst/>
            </a:prstGeom>
          </p:spPr>
        </p:pic>
        <p:sp>
          <p:nvSpPr>
            <p:cNvPr id="19" name="Rounded Rectangle 18">
              <a:extLst>
                <a:ext uri="{FF2B5EF4-FFF2-40B4-BE49-F238E27FC236}">
                  <a16:creationId xmlns:a16="http://schemas.microsoft.com/office/drawing/2014/main" id="{07B7EDB5-FCAD-4591-EF03-2158ECF69ADA}"/>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847BC14-DFDA-D96A-33AD-17F9AD2C759F}"/>
                </a:ext>
              </a:extLst>
            </p:cNvPr>
            <p:cNvPicPr>
              <a:picLocks noChangeAspect="1"/>
            </p:cNvPicPr>
            <p:nvPr/>
          </p:nvPicPr>
          <p:blipFill>
            <a:blip r:embed="rId4"/>
            <a:stretch>
              <a:fillRect/>
            </a:stretch>
          </p:blipFill>
          <p:spPr>
            <a:xfrm>
              <a:off x="9793440" y="3319464"/>
              <a:ext cx="1990579" cy="607295"/>
            </a:xfrm>
            <a:prstGeom prst="rect">
              <a:avLst/>
            </a:prstGeom>
          </p:spPr>
        </p:pic>
      </p:grpSp>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014933114"/>
      </p:ext>
    </p:extLst>
  </p:cSld>
  <p:clrMapOvr>
    <a:masterClrMapping/>
  </p:clrMapOvr>
  <mc:AlternateContent xmlns:mc="http://schemas.openxmlformats.org/markup-compatibility/2006" xmlns:p14="http://schemas.microsoft.com/office/powerpoint/2010/main">
    <mc:Choice Requires="p14">
      <p:transition spd="slow" p14:dur="2000" advTm="4899"/>
    </mc:Choice>
    <mc:Fallback xmlns="">
      <p:transition spd="slow" advTm="4899"/>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337367B-8804-4548-9DD6-C34F5EF3E703}"/>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7A2AF5B-5C41-2E4F-AA7C-781392044F11}"/>
              </a:ext>
            </a:extLst>
          </p:cNvPr>
          <p:cNvSpPr txBox="1"/>
          <p:nvPr/>
        </p:nvSpPr>
        <p:spPr>
          <a:xfrm>
            <a:off x="167427" y="4601209"/>
            <a:ext cx="3142917" cy="1631216"/>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F55A8DB7-BBBB-634D-940A-35FE79420809}"/>
              </a:ext>
            </a:extLst>
          </p:cNvPr>
          <p:cNvSpPr txBox="1"/>
          <p:nvPr/>
        </p:nvSpPr>
        <p:spPr>
          <a:xfrm>
            <a:off x="167427" y="1320619"/>
            <a:ext cx="3142916" cy="1631216"/>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59137" cy="5307073"/>
            <a:chOff x="3059796" y="991227"/>
            <a:chExt cx="2500391"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072634" y="1193724"/>
              <a:ext cx="2487553" cy="1540563"/>
            </a:xfrm>
            <a:prstGeom prst="rect">
              <a:avLst/>
            </a:prstGeom>
            <a:noFill/>
          </p:spPr>
          <p:txBody>
            <a:bodyPr wrap="square" rtlCol="0">
              <a:spAutoFit/>
            </a:bodyPr>
            <a:lstStyle/>
            <a:p>
              <a:r>
                <a:rPr lang="en-US" sz="2000" dirty="0"/>
                <a:t>Verbal Judgment</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156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072634" y="4376962"/>
              <a:ext cx="2487553" cy="1540563"/>
            </a:xfrm>
            <a:prstGeom prst="rect">
              <a:avLst/>
            </a:prstGeom>
            <a:noFill/>
          </p:spPr>
          <p:txBody>
            <a:bodyPr wrap="square" rtlCol="0">
              <a:spAutoFit/>
            </a:bodyPr>
            <a:lstStyle/>
            <a:p>
              <a:r>
                <a:rPr lang="en-US" sz="2000" dirty="0"/>
                <a:t>Discrimination </a:t>
              </a:r>
              <a:endParaRPr lang="en-US" sz="1400" dirty="0"/>
            </a:p>
            <a:p>
              <a:pPr marL="342900" indent="-342900">
                <a:buSzPct val="80000"/>
                <a:buFont typeface="Wingdings" pitchFamily="2" charset="2"/>
                <a:buChar char="Ø"/>
              </a:pPr>
              <a:r>
                <a:rPr lang="en-US" sz="1600" dirty="0"/>
                <a:t>N = 468 </a:t>
              </a:r>
            </a:p>
            <a:p>
              <a:pPr marL="342900" indent="-342900">
                <a:buSzPct val="80000"/>
                <a:buFont typeface="Wingdings" pitchFamily="2" charset="2"/>
                <a:buChar char="Ø"/>
              </a:pPr>
              <a:r>
                <a:rPr lang="en-US" sz="1600" dirty="0"/>
                <a:t>78 trials </a:t>
              </a:r>
            </a:p>
            <a:p>
              <a:pPr marL="342900" indent="-342900">
                <a:buSzPct val="80000"/>
                <a:buFont typeface="Wingdings" pitchFamily="2" charset="2"/>
                <a:buChar char="Ø"/>
              </a:pPr>
              <a:r>
                <a:rPr lang="en-US" sz="1600" dirty="0"/>
                <a:t>Latin square counterbalancing</a:t>
              </a:r>
            </a:p>
            <a:p>
              <a:pPr marL="342900" indent="-342900">
                <a:buSzPct val="80000"/>
                <a:buFont typeface="Wingdings" pitchFamily="2" charset="2"/>
                <a:buChar char="Ø"/>
              </a:pPr>
              <a:r>
                <a:rPr lang="en-US" sz="1600"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Shared</a:t>
              </a:r>
            </a:p>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1814291905"/>
      </p:ext>
    </p:extLst>
  </p:cSld>
  <p:clrMapOvr>
    <a:masterClrMapping/>
  </p:clrMapOvr>
  <mc:AlternateContent xmlns:mc="http://schemas.openxmlformats.org/markup-compatibility/2006" xmlns:p14="http://schemas.microsoft.com/office/powerpoint/2010/main">
    <mc:Choice Requires="p14">
      <p:transition spd="slow" p14:dur="2000" advTm="5236"/>
    </mc:Choice>
    <mc:Fallback xmlns="">
      <p:transition spd="slow" advTm="523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grpSp>
        <p:nvGrpSpPr>
          <p:cNvPr id="9" name="Group 8">
            <a:extLst>
              <a:ext uri="{FF2B5EF4-FFF2-40B4-BE49-F238E27FC236}">
                <a16:creationId xmlns:a16="http://schemas.microsoft.com/office/drawing/2014/main" id="{7B033809-0536-F6D8-4CFB-20052FDD6F74}"/>
              </a:ext>
            </a:extLst>
          </p:cNvPr>
          <p:cNvGrpSpPr/>
          <p:nvPr/>
        </p:nvGrpSpPr>
        <p:grpSpPr>
          <a:xfrm>
            <a:off x="3330874" y="1097696"/>
            <a:ext cx="5530252" cy="5390804"/>
            <a:chOff x="2716058" y="1222387"/>
            <a:chExt cx="5530252" cy="5390804"/>
          </a:xfrm>
        </p:grpSpPr>
        <p:grpSp>
          <p:nvGrpSpPr>
            <p:cNvPr id="8" name="Group 7">
              <a:extLst>
                <a:ext uri="{FF2B5EF4-FFF2-40B4-BE49-F238E27FC236}">
                  <a16:creationId xmlns:a16="http://schemas.microsoft.com/office/drawing/2014/main" id="{4A8F84B8-E138-57CD-47FE-AC82AD6522B0}"/>
                </a:ext>
              </a:extLst>
            </p:cNvPr>
            <p:cNvGrpSpPr/>
            <p:nvPr/>
          </p:nvGrpSpPr>
          <p:grpSpPr>
            <a:xfrm>
              <a:off x="2716058" y="1222387"/>
              <a:ext cx="5530252" cy="5390804"/>
              <a:chOff x="-294965" y="1151457"/>
              <a:chExt cx="5530252" cy="5390804"/>
            </a:xfrm>
          </p:grpSpPr>
          <p:pic>
            <p:nvPicPr>
              <p:cNvPr id="6" name="Picture 5">
                <a:extLst>
                  <a:ext uri="{FF2B5EF4-FFF2-40B4-BE49-F238E27FC236}">
                    <a16:creationId xmlns:a16="http://schemas.microsoft.com/office/drawing/2014/main" id="{704E31D5-943C-76C3-C698-47FE6DC05311}"/>
                  </a:ext>
                </a:extLst>
              </p:cNvPr>
              <p:cNvPicPr>
                <a:picLocks noChangeAspect="1"/>
              </p:cNvPicPr>
              <p:nvPr/>
            </p:nvPicPr>
            <p:blipFill>
              <a:blip r:embed="rId3"/>
              <a:stretch>
                <a:fillRect/>
              </a:stretch>
            </p:blipFill>
            <p:spPr>
              <a:xfrm>
                <a:off x="-294965" y="1172460"/>
                <a:ext cx="5422863" cy="5369801"/>
              </a:xfrm>
              <a:prstGeom prst="rect">
                <a:avLst/>
              </a:prstGeom>
            </p:spPr>
          </p:pic>
          <p:sp>
            <p:nvSpPr>
              <p:cNvPr id="7" name="Rectangle 6">
                <a:extLst>
                  <a:ext uri="{FF2B5EF4-FFF2-40B4-BE49-F238E27FC236}">
                    <a16:creationId xmlns:a16="http://schemas.microsoft.com/office/drawing/2014/main" id="{5A8CF334-BB64-BB62-6D9C-978B7492F03F}"/>
                  </a:ext>
                </a:extLst>
              </p:cNvPr>
              <p:cNvSpPr/>
              <p:nvPr/>
            </p:nvSpPr>
            <p:spPr>
              <a:xfrm>
                <a:off x="359100" y="1151457"/>
                <a:ext cx="4876187" cy="484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rotWithShape="1">
            <a:blip r:embed="rId4"/>
            <a:srcRect l="13554" t="2258" r="2027" b="13059"/>
            <a:stretch/>
          </p:blipFill>
          <p:spPr>
            <a:xfrm>
              <a:off x="3356267" y="1765991"/>
              <a:ext cx="4519435" cy="4380017"/>
            </a:xfrm>
            <a:prstGeom prst="rect">
              <a:avLst/>
            </a:prstGeom>
          </p:spPr>
        </p:pic>
      </p:grpSp>
    </p:spTree>
    <p:extLst>
      <p:ext uri="{BB962C8B-B14F-4D97-AF65-F5344CB8AC3E}">
        <p14:creationId xmlns:p14="http://schemas.microsoft.com/office/powerpoint/2010/main" val="3163171089"/>
      </p:ext>
    </p:extLst>
  </p:cSld>
  <p:clrMapOvr>
    <a:masterClrMapping/>
  </p:clrMapOvr>
  <mc:AlternateContent xmlns:mc="http://schemas.openxmlformats.org/markup-compatibility/2006" xmlns:p14="http://schemas.microsoft.com/office/powerpoint/2010/main">
    <mc:Choice Requires="p14">
      <p:transition spd="slow" p14:dur="2000" advTm="46428"/>
    </mc:Choice>
    <mc:Fallback xmlns="">
      <p:transition spd="slow" advTm="4642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3"/>
          <a:stretch>
            <a:fillRect/>
          </a:stretch>
        </p:blipFill>
        <p:spPr>
          <a:xfrm>
            <a:off x="0" y="1948427"/>
            <a:ext cx="4235494" cy="4194050"/>
          </a:xfrm>
          <a:prstGeom prst="rect">
            <a:avLst/>
          </a:prstGeom>
        </p:spPr>
      </p:pic>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3"/>
          <a:stretch>
            <a:fillRect/>
          </a:stretch>
        </p:blipFill>
        <p:spPr>
          <a:xfrm>
            <a:off x="0" y="1948427"/>
            <a:ext cx="4235494" cy="4194050"/>
          </a:xfrm>
          <a:prstGeom prst="rect">
            <a:avLst/>
          </a:prstGeom>
        </p:spPr>
      </p:pic>
      <p:pic>
        <p:nvPicPr>
          <p:cNvPr id="20" name="Picture 19">
            <a:extLst>
              <a:ext uri="{FF2B5EF4-FFF2-40B4-BE49-F238E27FC236}">
                <a16:creationId xmlns:a16="http://schemas.microsoft.com/office/drawing/2014/main" id="{71B1B496-0D03-4149-A21D-53D95D6C8C0E}"/>
              </a:ext>
            </a:extLst>
          </p:cNvPr>
          <p:cNvPicPr>
            <a:picLocks noChangeAspect="1"/>
          </p:cNvPicPr>
          <p:nvPr/>
        </p:nvPicPr>
        <p:blipFill rotWithShape="1">
          <a:blip r:embed="rId4"/>
          <a:srcRect l="5033"/>
          <a:stretch/>
        </p:blipFill>
        <p:spPr>
          <a:xfrm>
            <a:off x="4147310" y="1948427"/>
            <a:ext cx="4022345" cy="4194050"/>
          </a:xfrm>
          <a:prstGeom prst="rect">
            <a:avLst/>
          </a:prstGeom>
        </p:spPr>
      </p:pic>
    </p:spTree>
    <p:extLst>
      <p:ext uri="{BB962C8B-B14F-4D97-AF65-F5344CB8AC3E}">
        <p14:creationId xmlns:p14="http://schemas.microsoft.com/office/powerpoint/2010/main" val="1773461427"/>
      </p:ext>
    </p:extLst>
  </p:cSld>
  <p:clrMapOvr>
    <a:masterClrMapping/>
  </p:clrMapOvr>
  <mc:AlternateContent xmlns:mc="http://schemas.openxmlformats.org/markup-compatibility/2006" xmlns:p14="http://schemas.microsoft.com/office/powerpoint/2010/main">
    <mc:Choice Requires="p14">
      <p:transition spd="slow" p14:dur="2000" advTm="1625"/>
    </mc:Choice>
    <mc:Fallback xmlns="">
      <p:transition spd="slow" advTm="162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8" name="Picture 17">
            <a:extLst>
              <a:ext uri="{FF2B5EF4-FFF2-40B4-BE49-F238E27FC236}">
                <a16:creationId xmlns:a16="http://schemas.microsoft.com/office/drawing/2014/main" id="{762515D0-5FE7-3544-ADD3-646B32AC38FB}"/>
              </a:ext>
            </a:extLst>
          </p:cNvPr>
          <p:cNvPicPr>
            <a:picLocks noChangeAspect="1"/>
          </p:cNvPicPr>
          <p:nvPr/>
        </p:nvPicPr>
        <p:blipFill rotWithShape="1">
          <a:blip r:embed="rId3"/>
          <a:srcRect l="5033"/>
          <a:stretch/>
        </p:blipFill>
        <p:spPr>
          <a:xfrm>
            <a:off x="8103667" y="1948427"/>
            <a:ext cx="4022345" cy="4194050"/>
          </a:xfrm>
          <a:prstGeom prst="rect">
            <a:avLst/>
          </a:prstGeom>
        </p:spPr>
      </p:pic>
      <p:pic>
        <p:nvPicPr>
          <p:cNvPr id="22" name="Picture 21">
            <a:extLst>
              <a:ext uri="{FF2B5EF4-FFF2-40B4-BE49-F238E27FC236}">
                <a16:creationId xmlns:a16="http://schemas.microsoft.com/office/drawing/2014/main" id="{996BE6DD-B3D8-1B42-BA5F-94B30068B2DF}"/>
              </a:ext>
            </a:extLst>
          </p:cNvPr>
          <p:cNvPicPr>
            <a:picLocks noChangeAspect="1"/>
          </p:cNvPicPr>
          <p:nvPr/>
        </p:nvPicPr>
        <p:blipFill>
          <a:blip r:embed="rId4"/>
          <a:stretch>
            <a:fillRect/>
          </a:stretch>
        </p:blipFill>
        <p:spPr>
          <a:xfrm>
            <a:off x="0" y="1948427"/>
            <a:ext cx="4235494" cy="4194050"/>
          </a:xfrm>
          <a:prstGeom prst="rect">
            <a:avLst/>
          </a:prstGeom>
        </p:spPr>
      </p:pic>
      <p:pic>
        <p:nvPicPr>
          <p:cNvPr id="20" name="Picture 19">
            <a:extLst>
              <a:ext uri="{FF2B5EF4-FFF2-40B4-BE49-F238E27FC236}">
                <a16:creationId xmlns:a16="http://schemas.microsoft.com/office/drawing/2014/main" id="{71B1B496-0D03-4149-A21D-53D95D6C8C0E}"/>
              </a:ext>
            </a:extLst>
          </p:cNvPr>
          <p:cNvPicPr>
            <a:picLocks noChangeAspect="1"/>
          </p:cNvPicPr>
          <p:nvPr/>
        </p:nvPicPr>
        <p:blipFill rotWithShape="1">
          <a:blip r:embed="rId5"/>
          <a:srcRect l="5033"/>
          <a:stretch/>
        </p:blipFill>
        <p:spPr>
          <a:xfrm>
            <a:off x="4147310" y="1948427"/>
            <a:ext cx="4022345" cy="4194050"/>
          </a:xfrm>
          <a:prstGeom prst="rect">
            <a:avLst/>
          </a:prstGeom>
        </p:spPr>
      </p:pic>
    </p:spTree>
    <p:extLst>
      <p:ext uri="{BB962C8B-B14F-4D97-AF65-F5344CB8AC3E}">
        <p14:creationId xmlns:p14="http://schemas.microsoft.com/office/powerpoint/2010/main" val="2285579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EFA21-F998-810E-8D01-D86951F4BAB5}"/>
              </a:ext>
            </a:extLst>
          </p:cNvPr>
          <p:cNvSpPr>
            <a:spLocks noGrp="1"/>
          </p:cNvSpPr>
          <p:nvPr>
            <p:ph type="title"/>
          </p:nvPr>
        </p:nvSpPr>
        <p:spPr>
          <a:xfrm>
            <a:off x="146957" y="136520"/>
            <a:ext cx="12045043" cy="1325563"/>
          </a:xfrm>
        </p:spPr>
        <p:txBody>
          <a:bodyPr/>
          <a:lstStyle/>
          <a:p>
            <a:r>
              <a:rPr lang="en-US" dirty="0"/>
              <a:t>Does sensitivity to distance improve with longer viewing durations?</a:t>
            </a:r>
          </a:p>
        </p:txBody>
      </p:sp>
      <p:pic>
        <p:nvPicPr>
          <p:cNvPr id="1026" name="Picture 2">
            <a:extLst>
              <a:ext uri="{FF2B5EF4-FFF2-40B4-BE49-F238E27FC236}">
                <a16:creationId xmlns:a16="http://schemas.microsoft.com/office/drawing/2014/main" id="{24D4E335-BBC0-9E50-2B21-0B3D675ED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6468" y="1690688"/>
            <a:ext cx="5939064" cy="5044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470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b="1" dirty="0"/>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187047047"/>
      </p:ext>
    </p:extLst>
  </p:cSld>
  <p:clrMapOvr>
    <a:masterClrMapping/>
  </p:clrMapOvr>
  <mc:AlternateContent xmlns:mc="http://schemas.openxmlformats.org/markup-compatibility/2006" xmlns:p14="http://schemas.microsoft.com/office/powerpoint/2010/main">
    <mc:Choice Requires="p14">
      <p:transition spd="slow" p14:dur="2000" advTm="9520"/>
    </mc:Choice>
    <mc:Fallback xmlns="">
      <p:transition spd="slow" advTm="952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5" name="Picture 4">
            <a:extLst>
              <a:ext uri="{FF2B5EF4-FFF2-40B4-BE49-F238E27FC236}">
                <a16:creationId xmlns:a16="http://schemas.microsoft.com/office/drawing/2014/main" id="{A434F38B-BDCA-4EB5-455D-FC9F86906E2E}"/>
              </a:ext>
            </a:extLst>
          </p:cNvPr>
          <p:cNvPicPr>
            <a:picLocks noChangeAspect="1"/>
          </p:cNvPicPr>
          <p:nvPr/>
        </p:nvPicPr>
        <p:blipFill>
          <a:blip r:embed="rId4"/>
          <a:stretch>
            <a:fillRect/>
          </a:stretch>
        </p:blipFill>
        <p:spPr>
          <a:xfrm>
            <a:off x="6497144" y="1302338"/>
            <a:ext cx="5088045" cy="4956283"/>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a:t>Discrimination Performance: Kinect coded Accuracy </a:t>
            </a:r>
            <a:endParaRPr lang="en-US" sz="4200" dirty="0"/>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4AF84-7188-884C-A5D2-9756223D000D}"/>
              </a:ext>
            </a:extLst>
          </p:cNvPr>
          <p:cNvSpPr>
            <a:spLocks noGrp="1"/>
          </p:cNvSpPr>
          <p:nvPr>
            <p:ph type="title"/>
          </p:nvPr>
        </p:nvSpPr>
        <p:spPr>
          <a:xfrm>
            <a:off x="714563" y="258299"/>
            <a:ext cx="5035074" cy="4000598"/>
          </a:xfrm>
        </p:spPr>
        <p:txBody>
          <a:bodyPr vert="horz" lIns="91440" tIns="45720" rIns="91440" bIns="45720" rtlCol="0" anchor="b">
            <a:normAutofit/>
          </a:bodyPr>
          <a:lstStyle/>
          <a:p>
            <a:r>
              <a:rPr lang="en-US" kern="1200" dirty="0">
                <a:solidFill>
                  <a:schemeClr val="tx1"/>
                </a:solidFill>
                <a:latin typeface="+mj-lt"/>
                <a:ea typeface="+mj-ea"/>
                <a:cs typeface="+mj-cs"/>
              </a:rPr>
              <a:t>Pictorial Cues to Depth</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68B8B1AF-E43A-654C-805A-997291A2E4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5882583" y="132082"/>
            <a:ext cx="5384985" cy="659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222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3" name="Picture 2">
            <a:extLst>
              <a:ext uri="{FF2B5EF4-FFF2-40B4-BE49-F238E27FC236}">
                <a16:creationId xmlns:a16="http://schemas.microsoft.com/office/drawing/2014/main" id="{F2C4187F-083E-60B4-C8E6-C09A01E58C71}"/>
              </a:ext>
            </a:extLst>
          </p:cNvPr>
          <p:cNvPicPr>
            <a:picLocks noChangeAspect="1"/>
          </p:cNvPicPr>
          <p:nvPr/>
        </p:nvPicPr>
        <p:blipFill>
          <a:blip r:embed="rId3"/>
          <a:stretch>
            <a:fillRect/>
          </a:stretch>
        </p:blipFill>
        <p:spPr>
          <a:xfrm>
            <a:off x="28184" y="2034674"/>
            <a:ext cx="4209236" cy="4242776"/>
          </a:xfrm>
          <a:prstGeom prst="rect">
            <a:avLst/>
          </a:prstGeom>
        </p:spPr>
      </p:pic>
      <p:pic>
        <p:nvPicPr>
          <p:cNvPr id="4" name="Picture 3">
            <a:extLst>
              <a:ext uri="{FF2B5EF4-FFF2-40B4-BE49-F238E27FC236}">
                <a16:creationId xmlns:a16="http://schemas.microsoft.com/office/drawing/2014/main" id="{11A59817-22D2-4A2C-C61D-C0C251AE655E}"/>
              </a:ext>
            </a:extLst>
          </p:cNvPr>
          <p:cNvPicPr>
            <a:picLocks noChangeAspect="1"/>
          </p:cNvPicPr>
          <p:nvPr/>
        </p:nvPicPr>
        <p:blipFill rotWithShape="1">
          <a:blip r:embed="rId4"/>
          <a:srcRect l="4981"/>
          <a:stretch/>
        </p:blipFill>
        <p:spPr>
          <a:xfrm>
            <a:off x="4202803" y="2034674"/>
            <a:ext cx="3999615" cy="4242776"/>
          </a:xfrm>
          <a:prstGeom prst="rect">
            <a:avLst/>
          </a:prstGeom>
        </p:spPr>
      </p:pic>
      <p:pic>
        <p:nvPicPr>
          <p:cNvPr id="5" name="Picture 4">
            <a:extLst>
              <a:ext uri="{FF2B5EF4-FFF2-40B4-BE49-F238E27FC236}">
                <a16:creationId xmlns:a16="http://schemas.microsoft.com/office/drawing/2014/main" id="{E0CC2875-4D77-F09F-940F-3FE80C2708CB}"/>
              </a:ext>
            </a:extLst>
          </p:cNvPr>
          <p:cNvPicPr>
            <a:picLocks noChangeAspect="1"/>
          </p:cNvPicPr>
          <p:nvPr/>
        </p:nvPicPr>
        <p:blipFill rotWithShape="1">
          <a:blip r:embed="rId5"/>
          <a:srcRect l="4980"/>
          <a:stretch/>
        </p:blipFill>
        <p:spPr>
          <a:xfrm>
            <a:off x="8182549" y="2034674"/>
            <a:ext cx="3999615" cy="4242776"/>
          </a:xfrm>
          <a:prstGeom prst="rect">
            <a:avLst/>
          </a:prstGeom>
        </p:spPr>
      </p:pic>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AB9DA3-6931-0A4E-BC72-B5D3C6FAAFED}"/>
              </a:ext>
            </a:extLst>
          </p:cNvPr>
          <p:cNvPicPr>
            <a:picLocks noChangeAspect="1"/>
          </p:cNvPicPr>
          <p:nvPr/>
        </p:nvPicPr>
        <p:blipFill>
          <a:blip r:embed="rId3"/>
          <a:stretch>
            <a:fillRect/>
          </a:stretch>
        </p:blipFill>
        <p:spPr>
          <a:xfrm>
            <a:off x="6096000" y="698460"/>
            <a:ext cx="5515044" cy="5461080"/>
          </a:xfrm>
          <a:prstGeom prst="rect">
            <a:avLst/>
          </a:prstGeom>
        </p:spPr>
      </p:pic>
      <p:pic>
        <p:nvPicPr>
          <p:cNvPr id="4" name="Picture 3">
            <a:extLst>
              <a:ext uri="{FF2B5EF4-FFF2-40B4-BE49-F238E27FC236}">
                <a16:creationId xmlns:a16="http://schemas.microsoft.com/office/drawing/2014/main" id="{13AF06A8-53C0-A64A-AC12-24B74CC4479A}"/>
              </a:ext>
            </a:extLst>
          </p:cNvPr>
          <p:cNvPicPr>
            <a:picLocks noChangeAspect="1"/>
          </p:cNvPicPr>
          <p:nvPr/>
        </p:nvPicPr>
        <p:blipFill>
          <a:blip r:embed="rId4"/>
          <a:stretch>
            <a:fillRect/>
          </a:stretch>
        </p:blipFill>
        <p:spPr>
          <a:xfrm>
            <a:off x="321297" y="698459"/>
            <a:ext cx="5515044" cy="5461081"/>
          </a:xfrm>
          <a:prstGeom prst="rect">
            <a:avLst/>
          </a:prstGeom>
        </p:spPr>
      </p:pic>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1CC2EC-40B2-0547-98B2-743AF1B54D4B}"/>
              </a:ext>
            </a:extLst>
          </p:cNvPr>
          <p:cNvPicPr>
            <a:picLocks noChangeAspect="1"/>
          </p:cNvPicPr>
          <p:nvPr/>
        </p:nvPicPr>
        <p:blipFill>
          <a:blip r:embed="rId3"/>
          <a:stretch>
            <a:fillRect/>
          </a:stretch>
        </p:blipFill>
        <p:spPr>
          <a:xfrm>
            <a:off x="6096000" y="699594"/>
            <a:ext cx="5513899" cy="5459947"/>
          </a:xfrm>
          <a:prstGeom prst="rect">
            <a:avLst/>
          </a:prstGeom>
        </p:spPr>
      </p:pic>
      <p:pic>
        <p:nvPicPr>
          <p:cNvPr id="6" name="Picture 5">
            <a:extLst>
              <a:ext uri="{FF2B5EF4-FFF2-40B4-BE49-F238E27FC236}">
                <a16:creationId xmlns:a16="http://schemas.microsoft.com/office/drawing/2014/main" id="{5DE2A7E5-C997-7D4C-8FCB-2878E4163E41}"/>
              </a:ext>
            </a:extLst>
          </p:cNvPr>
          <p:cNvPicPr>
            <a:picLocks noChangeAspect="1"/>
          </p:cNvPicPr>
          <p:nvPr/>
        </p:nvPicPr>
        <p:blipFill>
          <a:blip r:embed="rId4"/>
          <a:stretch>
            <a:fillRect/>
          </a:stretch>
        </p:blipFill>
        <p:spPr>
          <a:xfrm>
            <a:off x="326692" y="698459"/>
            <a:ext cx="5515045" cy="5461082"/>
          </a:xfrm>
          <a:prstGeom prst="rect">
            <a:avLst/>
          </a:prstGeom>
        </p:spPr>
      </p:pic>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90A24E1-2F4E-FF4D-B826-F0FA1A16BD04}"/>
              </a:ext>
            </a:extLst>
          </p:cNvPr>
          <p:cNvGrpSpPr/>
          <p:nvPr/>
        </p:nvGrpSpPr>
        <p:grpSpPr>
          <a:xfrm>
            <a:off x="326692" y="698459"/>
            <a:ext cx="5515045" cy="5461082"/>
            <a:chOff x="545886" y="1164081"/>
            <a:chExt cx="5515045" cy="5461082"/>
          </a:xfrm>
        </p:grpSpPr>
        <p:pic>
          <p:nvPicPr>
            <p:cNvPr id="13" name="Picture 12">
              <a:extLst>
                <a:ext uri="{FF2B5EF4-FFF2-40B4-BE49-F238E27FC236}">
                  <a16:creationId xmlns:a16="http://schemas.microsoft.com/office/drawing/2014/main" id="{7A482E05-F0EF-3347-99A7-D767E094259A}"/>
                </a:ext>
              </a:extLst>
            </p:cNvPr>
            <p:cNvPicPr>
              <a:picLocks noChangeAspect="1"/>
            </p:cNvPicPr>
            <p:nvPr/>
          </p:nvPicPr>
          <p:blipFill>
            <a:blip r:embed="rId3"/>
            <a:stretch>
              <a:fillRect/>
            </a:stretch>
          </p:blipFill>
          <p:spPr>
            <a:xfrm>
              <a:off x="545886" y="1164081"/>
              <a:ext cx="5515045" cy="546108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2914454" y="3082564"/>
              <a:ext cx="0" cy="1121790"/>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4261AD7B-2261-8944-9933-E1622BAF3416}"/>
              </a:ext>
            </a:extLst>
          </p:cNvPr>
          <p:cNvGrpSpPr/>
          <p:nvPr/>
        </p:nvGrpSpPr>
        <p:grpSpPr>
          <a:xfrm>
            <a:off x="6096000" y="699594"/>
            <a:ext cx="5513899" cy="5459947"/>
            <a:chOff x="6096000" y="1148283"/>
            <a:chExt cx="5513899" cy="5459947"/>
          </a:xfrm>
        </p:grpSpPr>
        <p:pic>
          <p:nvPicPr>
            <p:cNvPr id="9" name="Picture 8">
              <a:extLst>
                <a:ext uri="{FF2B5EF4-FFF2-40B4-BE49-F238E27FC236}">
                  <a16:creationId xmlns:a16="http://schemas.microsoft.com/office/drawing/2014/main" id="{36544AB3-5792-AE43-87F5-482FFFFE02FB}"/>
                </a:ext>
              </a:extLst>
            </p:cNvPr>
            <p:cNvPicPr>
              <a:picLocks noChangeAspect="1"/>
            </p:cNvPicPr>
            <p:nvPr/>
          </p:nvPicPr>
          <p:blipFill>
            <a:blip r:embed="rId4"/>
            <a:stretch>
              <a:fillRect/>
            </a:stretch>
          </p:blipFill>
          <p:spPr>
            <a:xfrm>
              <a:off x="6096000" y="1148283"/>
              <a:ext cx="5513899" cy="5459947"/>
            </a:xfrm>
            <a:prstGeom prst="rect">
              <a:avLst/>
            </a:prstGeom>
          </p:spPr>
        </p:pic>
        <p:cxnSp>
          <p:nvCxnSpPr>
            <p:cNvPr id="6" name="Straight Arrow Connector 5">
              <a:extLst>
                <a:ext uri="{FF2B5EF4-FFF2-40B4-BE49-F238E27FC236}">
                  <a16:creationId xmlns:a16="http://schemas.microsoft.com/office/drawing/2014/main" id="{785ABE94-F352-D93D-B3AD-5A6CAC0031A5}"/>
                </a:ext>
              </a:extLst>
            </p:cNvPr>
            <p:cNvCxnSpPr>
              <a:cxnSpLocks/>
            </p:cNvCxnSpPr>
            <p:nvPr/>
          </p:nvCxnSpPr>
          <p:spPr>
            <a:xfrm>
              <a:off x="8459160" y="3593184"/>
              <a:ext cx="0" cy="648878"/>
            </a:xfrm>
            <a:prstGeom prst="straightConnector1">
              <a:avLst/>
            </a:prstGeom>
            <a:ln w="28575">
              <a:prstDash val="sysDash"/>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10985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Can people reliably judge distance in individual scenes?</a:t>
            </a:r>
          </a:p>
        </p:txBody>
      </p:sp>
      <p:pic>
        <p:nvPicPr>
          <p:cNvPr id="7170" name="Picture 2">
            <a:extLst>
              <a:ext uri="{FF2B5EF4-FFF2-40B4-BE49-F238E27FC236}">
                <a16:creationId xmlns:a16="http://schemas.microsoft.com/office/drawing/2014/main" id="{4D104645-9CCF-75F3-F1AE-FF9349241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596" y="1164083"/>
            <a:ext cx="5673363" cy="5604734"/>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F072B0A-94FE-FC4B-AEA7-B6E6E9FD9FB0}"/>
              </a:ext>
            </a:extLst>
          </p:cNvPr>
          <p:cNvGrpSpPr/>
          <p:nvPr/>
        </p:nvGrpSpPr>
        <p:grpSpPr>
          <a:xfrm>
            <a:off x="72428" y="935598"/>
            <a:ext cx="3076919" cy="2941814"/>
            <a:chOff x="545886" y="1164081"/>
            <a:chExt cx="5515045" cy="5461082"/>
          </a:xfrm>
        </p:grpSpPr>
        <p:pic>
          <p:nvPicPr>
            <p:cNvPr id="16" name="Picture 15">
              <a:extLst>
                <a:ext uri="{FF2B5EF4-FFF2-40B4-BE49-F238E27FC236}">
                  <a16:creationId xmlns:a16="http://schemas.microsoft.com/office/drawing/2014/main" id="{C794F9D5-CAE4-E24D-A866-779DF47BFD51}"/>
                </a:ext>
              </a:extLst>
            </p:cNvPr>
            <p:cNvPicPr>
              <a:picLocks noChangeAspect="1"/>
            </p:cNvPicPr>
            <p:nvPr/>
          </p:nvPicPr>
          <p:blipFill>
            <a:blip r:embed="rId4"/>
            <a:stretch>
              <a:fillRect/>
            </a:stretch>
          </p:blipFill>
          <p:spPr>
            <a:xfrm>
              <a:off x="545886" y="1164081"/>
              <a:ext cx="5515045" cy="5461082"/>
            </a:xfrm>
            <a:prstGeom prst="rect">
              <a:avLst/>
            </a:prstGeom>
          </p:spPr>
        </p:pic>
        <p:cxnSp>
          <p:nvCxnSpPr>
            <p:cNvPr id="17" name="Straight Arrow Connector 16">
              <a:extLst>
                <a:ext uri="{FF2B5EF4-FFF2-40B4-BE49-F238E27FC236}">
                  <a16:creationId xmlns:a16="http://schemas.microsoft.com/office/drawing/2014/main" id="{86F616CE-81FA-FB4E-B92E-FFBA9F5705F1}"/>
                </a:ext>
              </a:extLst>
            </p:cNvPr>
            <p:cNvCxnSpPr>
              <a:cxnSpLocks/>
            </p:cNvCxnSpPr>
            <p:nvPr/>
          </p:nvCxnSpPr>
          <p:spPr>
            <a:xfrm>
              <a:off x="2914454" y="3082564"/>
              <a:ext cx="0" cy="1121790"/>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C8B0EAA4-474E-FA4D-8AF6-B07C98FFB6D0}"/>
              </a:ext>
            </a:extLst>
          </p:cNvPr>
          <p:cNvGrpSpPr/>
          <p:nvPr/>
        </p:nvGrpSpPr>
        <p:grpSpPr>
          <a:xfrm>
            <a:off x="72428" y="3928302"/>
            <a:ext cx="3076280" cy="2941203"/>
            <a:chOff x="6096000" y="1148283"/>
            <a:chExt cx="5513899" cy="5459947"/>
          </a:xfrm>
        </p:grpSpPr>
        <p:pic>
          <p:nvPicPr>
            <p:cNvPr id="19" name="Picture 18">
              <a:extLst>
                <a:ext uri="{FF2B5EF4-FFF2-40B4-BE49-F238E27FC236}">
                  <a16:creationId xmlns:a16="http://schemas.microsoft.com/office/drawing/2014/main" id="{C47E07D5-D5BC-DE47-BC56-36B3A49BCFB5}"/>
                </a:ext>
              </a:extLst>
            </p:cNvPr>
            <p:cNvPicPr>
              <a:picLocks noChangeAspect="1"/>
            </p:cNvPicPr>
            <p:nvPr/>
          </p:nvPicPr>
          <p:blipFill>
            <a:blip r:embed="rId5"/>
            <a:stretch>
              <a:fillRect/>
            </a:stretch>
          </p:blipFill>
          <p:spPr>
            <a:xfrm>
              <a:off x="6096000" y="1148283"/>
              <a:ext cx="5513899" cy="5459947"/>
            </a:xfrm>
            <a:prstGeom prst="rect">
              <a:avLst/>
            </a:prstGeom>
          </p:spPr>
        </p:pic>
        <p:cxnSp>
          <p:nvCxnSpPr>
            <p:cNvPr id="20" name="Straight Arrow Connector 19">
              <a:extLst>
                <a:ext uri="{FF2B5EF4-FFF2-40B4-BE49-F238E27FC236}">
                  <a16:creationId xmlns:a16="http://schemas.microsoft.com/office/drawing/2014/main" id="{4CF688CA-1540-1444-AC85-116BF748B943}"/>
                </a:ext>
              </a:extLst>
            </p:cNvPr>
            <p:cNvCxnSpPr>
              <a:cxnSpLocks/>
            </p:cNvCxnSpPr>
            <p:nvPr/>
          </p:nvCxnSpPr>
          <p:spPr>
            <a:xfrm>
              <a:off x="8459160" y="3593184"/>
              <a:ext cx="0" cy="648878"/>
            </a:xfrm>
            <a:prstGeom prst="straightConnector1">
              <a:avLst/>
            </a:prstGeom>
            <a:ln w="19050">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390867" y="2151071"/>
            <a:ext cx="8225081" cy="474142"/>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390867" y="2676103"/>
            <a:ext cx="8225081" cy="2744008"/>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65BD0EB-433E-424F-86AA-CB886C9B7D6C}"/>
              </a:ext>
            </a:extLst>
          </p:cNvPr>
          <p:cNvSpPr txBox="1"/>
          <p:nvPr/>
        </p:nvSpPr>
        <p:spPr>
          <a:xfrm rot="16200000">
            <a:off x="3051633" y="3759024"/>
            <a:ext cx="3747227" cy="338554"/>
          </a:xfrm>
          <a:prstGeom prst="rect">
            <a:avLst/>
          </a:prstGeom>
          <a:solidFill>
            <a:schemeClr val="bg1"/>
          </a:solidFill>
        </p:spPr>
        <p:txBody>
          <a:bodyPr wrap="square" rtlCol="0">
            <a:spAutoFit/>
          </a:bodyPr>
          <a:lstStyle/>
          <a:p>
            <a:r>
              <a:rPr lang="en-US" sz="1600" dirty="0"/>
              <a:t>Z-Scored Linear Model Residuals @ 250 ms</a:t>
            </a:r>
          </a:p>
        </p:txBody>
      </p:sp>
      <p:sp>
        <p:nvSpPr>
          <p:cNvPr id="24" name="TextBox 23">
            <a:extLst>
              <a:ext uri="{FF2B5EF4-FFF2-40B4-BE49-F238E27FC236}">
                <a16:creationId xmlns:a16="http://schemas.microsoft.com/office/drawing/2014/main" id="{DC5F33B6-115B-0640-9260-BDC44A841BB2}"/>
              </a:ext>
            </a:extLst>
          </p:cNvPr>
          <p:cNvSpPr txBox="1"/>
          <p:nvPr/>
        </p:nvSpPr>
        <p:spPr>
          <a:xfrm>
            <a:off x="6096000" y="6487903"/>
            <a:ext cx="3747227" cy="338554"/>
          </a:xfrm>
          <a:prstGeom prst="rect">
            <a:avLst/>
          </a:prstGeom>
          <a:solidFill>
            <a:schemeClr val="bg1"/>
          </a:solidFill>
        </p:spPr>
        <p:txBody>
          <a:bodyPr wrap="square" rtlCol="0">
            <a:spAutoFit/>
          </a:bodyPr>
          <a:lstStyle/>
          <a:p>
            <a:r>
              <a:rPr lang="en-US" sz="1600" dirty="0"/>
              <a:t>Z-Scored Linear Model Residuals @ 125 ms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012730" y="1135734"/>
            <a:ext cx="3747227" cy="338554"/>
          </a:xfrm>
          <a:prstGeom prst="rect">
            <a:avLst/>
          </a:prstGeom>
          <a:solidFill>
            <a:schemeClr val="bg1"/>
          </a:solidFill>
        </p:spPr>
        <p:txBody>
          <a:bodyPr wrap="square" rtlCol="0">
            <a:spAutoFit/>
          </a:bodyPr>
          <a:lstStyle/>
          <a:p>
            <a:endParaRPr lang="en-US" sz="1600" dirty="0"/>
          </a:p>
        </p:txBody>
      </p: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6148300"/>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spTree>
    <p:extLst>
      <p:ext uri="{BB962C8B-B14F-4D97-AF65-F5344CB8AC3E}">
        <p14:creationId xmlns:p14="http://schemas.microsoft.com/office/powerpoint/2010/main" val="1975240737"/>
      </p:ext>
    </p:extLst>
  </p:cSld>
  <p:clrMapOvr>
    <a:masterClrMapping/>
  </p:clrMapOvr>
  <mc:AlternateContent xmlns:mc="http://schemas.openxmlformats.org/markup-compatibility/2006" xmlns:p14="http://schemas.microsoft.com/office/powerpoint/2010/main">
    <mc:Choice Requires="p14">
      <p:transition spd="slow" p14:dur="2000" advTm="7089"/>
    </mc:Choice>
    <mc:Fallback xmlns="">
      <p:transition spd="slow" advTm="70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184518C-287D-7399-39AA-B7EF3FF3A1D6}"/>
              </a:ext>
            </a:extLst>
          </p:cNvPr>
          <p:cNvSpPr txBox="1">
            <a:spLocks/>
          </p:cNvSpPr>
          <p:nvPr/>
        </p:nvSpPr>
        <p:spPr>
          <a:xfrm>
            <a:off x="56808" y="106442"/>
            <a:ext cx="12078383" cy="10355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t>How predictable is discrimination performance from independent verbal judgments (Exp 1)? </a:t>
            </a:r>
          </a:p>
        </p:txBody>
      </p:sp>
      <p:pic>
        <p:nvPicPr>
          <p:cNvPr id="11266" name="Picture 2">
            <a:extLst>
              <a:ext uri="{FF2B5EF4-FFF2-40B4-BE49-F238E27FC236}">
                <a16:creationId xmlns:a16="http://schemas.microsoft.com/office/drawing/2014/main" id="{BBE0CA6A-5341-75A2-71EB-528329330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76" y="1301459"/>
            <a:ext cx="11187046" cy="5450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497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9" y="272593"/>
            <a:ext cx="12023662" cy="1325563"/>
          </a:xfrm>
        </p:spPr>
        <p:txBody>
          <a:bodyPr>
            <a:normAutofit/>
          </a:bodyPr>
          <a:lstStyle/>
          <a:p>
            <a:r>
              <a:rPr lang="en-US" sz="4200" dirty="0"/>
              <a:t>Do independent verbal judgments predict discrimination accuracy?</a:t>
            </a:r>
          </a:p>
        </p:txBody>
      </p:sp>
      <p:pic>
        <p:nvPicPr>
          <p:cNvPr id="8" name="Picture 7">
            <a:extLst>
              <a:ext uri="{FF2B5EF4-FFF2-40B4-BE49-F238E27FC236}">
                <a16:creationId xmlns:a16="http://schemas.microsoft.com/office/drawing/2014/main" id="{5CBCD6CA-4428-5049-9BE8-92867B9B107D}"/>
              </a:ext>
            </a:extLst>
          </p:cNvPr>
          <p:cNvPicPr>
            <a:picLocks noChangeAspect="1"/>
          </p:cNvPicPr>
          <p:nvPr/>
        </p:nvPicPr>
        <p:blipFill>
          <a:blip r:embed="rId3"/>
          <a:stretch>
            <a:fillRect/>
          </a:stretch>
        </p:blipFill>
        <p:spPr>
          <a:xfrm>
            <a:off x="84169" y="1945377"/>
            <a:ext cx="4215198" cy="4215198"/>
          </a:xfrm>
          <a:prstGeom prst="rect">
            <a:avLst/>
          </a:prstGeom>
        </p:spPr>
      </p:pic>
    </p:spTree>
    <p:extLst>
      <p:ext uri="{BB962C8B-B14F-4D97-AF65-F5344CB8AC3E}">
        <p14:creationId xmlns:p14="http://schemas.microsoft.com/office/powerpoint/2010/main" val="237803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9" y="272593"/>
            <a:ext cx="12023662" cy="1325563"/>
          </a:xfrm>
        </p:spPr>
        <p:txBody>
          <a:bodyPr>
            <a:normAutofit/>
          </a:bodyPr>
          <a:lstStyle/>
          <a:p>
            <a:r>
              <a:rPr lang="en-US" sz="4200" dirty="0"/>
              <a:t>Do independent verbal judgments predict discrimination accuracy?</a:t>
            </a:r>
          </a:p>
        </p:txBody>
      </p:sp>
      <p:pic>
        <p:nvPicPr>
          <p:cNvPr id="6" name="Picture 5">
            <a:extLst>
              <a:ext uri="{FF2B5EF4-FFF2-40B4-BE49-F238E27FC236}">
                <a16:creationId xmlns:a16="http://schemas.microsoft.com/office/drawing/2014/main" id="{F0F3B4B7-FEF1-3D44-A479-22D9B6D4CD36}"/>
              </a:ext>
            </a:extLst>
          </p:cNvPr>
          <p:cNvPicPr>
            <a:picLocks noChangeAspect="1"/>
          </p:cNvPicPr>
          <p:nvPr/>
        </p:nvPicPr>
        <p:blipFill rotWithShape="1">
          <a:blip r:embed="rId3"/>
          <a:srcRect l="3981"/>
          <a:stretch/>
        </p:blipFill>
        <p:spPr>
          <a:xfrm>
            <a:off x="4308930" y="1935950"/>
            <a:ext cx="3923070" cy="4215198"/>
          </a:xfrm>
          <a:prstGeom prst="rect">
            <a:avLst/>
          </a:prstGeom>
        </p:spPr>
      </p:pic>
      <p:pic>
        <p:nvPicPr>
          <p:cNvPr id="8" name="Picture 7">
            <a:extLst>
              <a:ext uri="{FF2B5EF4-FFF2-40B4-BE49-F238E27FC236}">
                <a16:creationId xmlns:a16="http://schemas.microsoft.com/office/drawing/2014/main" id="{5CBCD6CA-4428-5049-9BE8-92867B9B107D}"/>
              </a:ext>
            </a:extLst>
          </p:cNvPr>
          <p:cNvPicPr>
            <a:picLocks noChangeAspect="1"/>
          </p:cNvPicPr>
          <p:nvPr/>
        </p:nvPicPr>
        <p:blipFill>
          <a:blip r:embed="rId4"/>
          <a:stretch>
            <a:fillRect/>
          </a:stretch>
        </p:blipFill>
        <p:spPr>
          <a:xfrm>
            <a:off x="84169" y="1945377"/>
            <a:ext cx="4215198" cy="4215198"/>
          </a:xfrm>
          <a:prstGeom prst="rect">
            <a:avLst/>
          </a:prstGeom>
        </p:spPr>
      </p:pic>
    </p:spTree>
    <p:extLst>
      <p:ext uri="{BB962C8B-B14F-4D97-AF65-F5344CB8AC3E}">
        <p14:creationId xmlns:p14="http://schemas.microsoft.com/office/powerpoint/2010/main" val="306197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4DA12-9439-F7E8-BA32-1B02D119F454}"/>
              </a:ext>
            </a:extLst>
          </p:cNvPr>
          <p:cNvSpPr>
            <a:spLocks noGrp="1"/>
          </p:cNvSpPr>
          <p:nvPr>
            <p:ph type="title"/>
          </p:nvPr>
        </p:nvSpPr>
        <p:spPr>
          <a:xfrm>
            <a:off x="84168" y="218092"/>
            <a:ext cx="12107831" cy="817979"/>
          </a:xfrm>
        </p:spPr>
        <p:txBody>
          <a:bodyPr>
            <a:noAutofit/>
          </a:bodyPr>
          <a:lstStyle/>
          <a:p>
            <a:r>
              <a:rPr lang="en-US" sz="4200" dirty="0"/>
              <a:t>Do independent verbal judgments predict discrimination accuracy?</a:t>
            </a:r>
          </a:p>
        </p:txBody>
      </p:sp>
      <p:sp>
        <p:nvSpPr>
          <p:cNvPr id="4" name="Right Bracket 3">
            <a:extLst>
              <a:ext uri="{FF2B5EF4-FFF2-40B4-BE49-F238E27FC236}">
                <a16:creationId xmlns:a16="http://schemas.microsoft.com/office/drawing/2014/main" id="{E4B276A9-DBE0-BD49-1D18-F4060802BFBD}"/>
              </a:ext>
            </a:extLst>
          </p:cNvPr>
          <p:cNvSpPr/>
          <p:nvPr/>
        </p:nvSpPr>
        <p:spPr>
          <a:xfrm rot="5400000" flipH="1">
            <a:off x="6050982" y="-2295511"/>
            <a:ext cx="213815" cy="793224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769C4E2-BCA6-5444-A6FC-5FFD18645FF9}"/>
                  </a:ext>
                </a:extLst>
              </p:cNvPr>
              <p:cNvSpPr txBox="1"/>
              <p:nvPr/>
            </p:nvSpPr>
            <p:spPr>
              <a:xfrm>
                <a:off x="5976682" y="125734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5769C4E2-BCA6-5444-A6FC-5FFD18645FF9}"/>
                  </a:ext>
                </a:extLst>
              </p:cNvPr>
              <p:cNvSpPr txBox="1">
                <a:spLocks noRot="1" noChangeAspect="1" noMove="1" noResize="1" noEditPoints="1" noAdjustHandles="1" noChangeArrowheads="1" noChangeShapeType="1" noTextEdit="1"/>
              </p:cNvSpPr>
              <p:nvPr/>
            </p:nvSpPr>
            <p:spPr>
              <a:xfrm>
                <a:off x="5976682" y="1257344"/>
                <a:ext cx="362413" cy="276999"/>
              </a:xfrm>
              <a:prstGeom prst="rect">
                <a:avLst/>
              </a:prstGeom>
              <a:blipFill>
                <a:blip r:embed="rId3"/>
                <a:stretch>
                  <a:fillRect l="-10000" r="-1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A12977F-E9BD-4646-B1E1-76217CC919A6}"/>
              </a:ext>
            </a:extLst>
          </p:cNvPr>
          <p:cNvPicPr>
            <a:picLocks noChangeAspect="1"/>
          </p:cNvPicPr>
          <p:nvPr/>
        </p:nvPicPr>
        <p:blipFill rotWithShape="1">
          <a:blip r:embed="rId4"/>
          <a:srcRect l="3981"/>
          <a:stretch/>
        </p:blipFill>
        <p:spPr>
          <a:xfrm>
            <a:off x="8232000" y="1935950"/>
            <a:ext cx="3923072" cy="4215198"/>
          </a:xfrm>
          <a:prstGeom prst="rect">
            <a:avLst/>
          </a:prstGeom>
        </p:spPr>
      </p:pic>
      <p:pic>
        <p:nvPicPr>
          <p:cNvPr id="9" name="Picture 8">
            <a:extLst>
              <a:ext uri="{FF2B5EF4-FFF2-40B4-BE49-F238E27FC236}">
                <a16:creationId xmlns:a16="http://schemas.microsoft.com/office/drawing/2014/main" id="{F4F2D1F4-9F71-344C-AF3E-DF51578396F0}"/>
              </a:ext>
            </a:extLst>
          </p:cNvPr>
          <p:cNvPicPr>
            <a:picLocks noChangeAspect="1"/>
          </p:cNvPicPr>
          <p:nvPr/>
        </p:nvPicPr>
        <p:blipFill rotWithShape="1">
          <a:blip r:embed="rId5"/>
          <a:srcRect l="3981"/>
          <a:stretch/>
        </p:blipFill>
        <p:spPr>
          <a:xfrm>
            <a:off x="4308930" y="1935950"/>
            <a:ext cx="3923070" cy="4215198"/>
          </a:xfrm>
          <a:prstGeom prst="rect">
            <a:avLst/>
          </a:prstGeom>
        </p:spPr>
      </p:pic>
      <p:pic>
        <p:nvPicPr>
          <p:cNvPr id="10" name="Picture 9">
            <a:extLst>
              <a:ext uri="{FF2B5EF4-FFF2-40B4-BE49-F238E27FC236}">
                <a16:creationId xmlns:a16="http://schemas.microsoft.com/office/drawing/2014/main" id="{08FD0640-AF13-AE42-A123-713B13AE3CC5}"/>
              </a:ext>
            </a:extLst>
          </p:cNvPr>
          <p:cNvPicPr>
            <a:picLocks noChangeAspect="1"/>
          </p:cNvPicPr>
          <p:nvPr/>
        </p:nvPicPr>
        <p:blipFill>
          <a:blip r:embed="rId6"/>
          <a:stretch>
            <a:fillRect/>
          </a:stretch>
        </p:blipFill>
        <p:spPr>
          <a:xfrm>
            <a:off x="84169" y="1945377"/>
            <a:ext cx="4215198" cy="4215198"/>
          </a:xfrm>
          <a:prstGeom prst="rect">
            <a:avLst/>
          </a:prstGeom>
        </p:spPr>
      </p:pic>
    </p:spTree>
    <p:extLst>
      <p:ext uri="{BB962C8B-B14F-4D97-AF65-F5344CB8AC3E}">
        <p14:creationId xmlns:p14="http://schemas.microsoft.com/office/powerpoint/2010/main" val="1508113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4108821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85520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3820256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b="1" dirty="0"/>
              <a:t>Does individual behavior for unique images generalize across tasks? </a:t>
            </a:r>
            <a:endParaRPr lang="en-US" sz="2000" b="1" dirty="0"/>
          </a:p>
          <a:p>
            <a:pPr marL="514350" indent="-514350">
              <a:lnSpc>
                <a:spcPct val="150000"/>
              </a:lnSpc>
              <a:buAutoNum type="arabicPeriod"/>
            </a:pPr>
            <a:r>
              <a:rPr lang="en-US" sz="2400" dirty="0">
                <a:solidFill>
                  <a:schemeClr val="bg1">
                    <a:lumMod val="65000"/>
                  </a:schemeClr>
                </a:solidFill>
              </a:rPr>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51344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16" name="Group 15">
            <a:extLst>
              <a:ext uri="{FF2B5EF4-FFF2-40B4-BE49-F238E27FC236}">
                <a16:creationId xmlns:a16="http://schemas.microsoft.com/office/drawing/2014/main" id="{B9FC2922-E1AA-AB4C-B5DD-492BEC9B348B}"/>
              </a:ext>
            </a:extLst>
          </p:cNvPr>
          <p:cNvGrpSpPr/>
          <p:nvPr/>
        </p:nvGrpSpPr>
        <p:grpSpPr>
          <a:xfrm>
            <a:off x="156341" y="945482"/>
            <a:ext cx="2719266" cy="4967035"/>
            <a:chOff x="3059796" y="1036330"/>
            <a:chExt cx="2719266" cy="4967035"/>
          </a:xfrm>
        </p:grpSpPr>
        <p:sp>
          <p:nvSpPr>
            <p:cNvPr id="17" name="Rounded Rectangle 16">
              <a:extLst>
                <a:ext uri="{FF2B5EF4-FFF2-40B4-BE49-F238E27FC236}">
                  <a16:creationId xmlns:a16="http://schemas.microsoft.com/office/drawing/2014/main" id="{81F53BB7-A9CE-8443-9BB8-A6588EDD8AAF}"/>
                </a:ext>
              </a:extLst>
            </p:cNvPr>
            <p:cNvSpPr/>
            <p:nvPr/>
          </p:nvSpPr>
          <p:spPr>
            <a:xfrm>
              <a:off x="3059802" y="1036330"/>
              <a:ext cx="2487553" cy="3145969"/>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0E0BDFB5-43B1-4E4E-9DEF-C7A4F8827C41}"/>
                </a:ext>
              </a:extLst>
            </p:cNvPr>
            <p:cNvSpPr/>
            <p:nvPr/>
          </p:nvSpPr>
          <p:spPr>
            <a:xfrm>
              <a:off x="3059796" y="2739992"/>
              <a:ext cx="2487553" cy="326337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74C92A8-4A15-0843-81A9-E9B1F7719046}"/>
                </a:ext>
              </a:extLst>
            </p:cNvPr>
            <p:cNvSpPr txBox="1"/>
            <p:nvPr/>
          </p:nvSpPr>
          <p:spPr>
            <a:xfrm>
              <a:off x="3072634" y="1193724"/>
              <a:ext cx="2487553" cy="1446550"/>
            </a:xfrm>
            <a:prstGeom prst="rect">
              <a:avLst/>
            </a:prstGeom>
            <a:noFill/>
          </p:spPr>
          <p:txBody>
            <a:bodyPr wrap="square" rtlCol="0">
              <a:spAutoFit/>
            </a:bodyPr>
            <a:lstStyle/>
            <a:p>
              <a:r>
                <a:rPr lang="en-US" dirty="0"/>
                <a:t>Verbal Judgment</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156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Explicit estimate</a:t>
              </a:r>
            </a:p>
          </p:txBody>
        </p:sp>
        <p:sp>
          <p:nvSpPr>
            <p:cNvPr id="20" name="TextBox 19">
              <a:extLst>
                <a:ext uri="{FF2B5EF4-FFF2-40B4-BE49-F238E27FC236}">
                  <a16:creationId xmlns:a16="http://schemas.microsoft.com/office/drawing/2014/main" id="{A0762D77-2C1B-474E-AD0F-27C7B01036D1}"/>
                </a:ext>
              </a:extLst>
            </p:cNvPr>
            <p:cNvSpPr txBox="1"/>
            <p:nvPr/>
          </p:nvSpPr>
          <p:spPr>
            <a:xfrm>
              <a:off x="3072634" y="4202968"/>
              <a:ext cx="2706428" cy="1446550"/>
            </a:xfrm>
            <a:prstGeom prst="rect">
              <a:avLst/>
            </a:prstGeom>
            <a:noFill/>
          </p:spPr>
          <p:txBody>
            <a:bodyPr wrap="square" rtlCol="0">
              <a:spAutoFit/>
            </a:bodyPr>
            <a:lstStyle/>
            <a:p>
              <a:r>
                <a:rPr lang="en-US" dirty="0"/>
                <a:t>Discrimination </a:t>
              </a:r>
              <a:endParaRPr lang="en-US" sz="1200" dirty="0"/>
            </a:p>
            <a:p>
              <a:pPr marL="342900" indent="-342900">
                <a:buSzPct val="80000"/>
                <a:buFont typeface="Wingdings" pitchFamily="2" charset="2"/>
                <a:buChar char="Ø"/>
              </a:pPr>
              <a:r>
                <a:rPr lang="en-US" sz="1400" dirty="0"/>
                <a:t>N = 468 </a:t>
              </a:r>
            </a:p>
            <a:p>
              <a:pPr marL="342900" indent="-342900">
                <a:buSzPct val="80000"/>
                <a:buFont typeface="Wingdings" pitchFamily="2" charset="2"/>
                <a:buChar char="Ø"/>
              </a:pPr>
              <a:r>
                <a:rPr lang="en-US" sz="1400" dirty="0"/>
                <a:t>78 trials </a:t>
              </a:r>
            </a:p>
            <a:p>
              <a:pPr marL="342900" indent="-342900">
                <a:buSzPct val="80000"/>
                <a:buFont typeface="Wingdings" pitchFamily="2" charset="2"/>
                <a:buChar char="Ø"/>
              </a:pPr>
              <a:r>
                <a:rPr lang="en-US" sz="1400" dirty="0"/>
                <a:t>Latin square counterbalancing</a:t>
              </a:r>
            </a:p>
            <a:p>
              <a:pPr marL="342900" indent="-342900">
                <a:buSzPct val="80000"/>
                <a:buFont typeface="Wingdings" pitchFamily="2" charset="2"/>
                <a:buChar char="Ø"/>
              </a:pPr>
              <a:r>
                <a:rPr lang="en-US" sz="1400" dirty="0"/>
                <a:t>Keypress (‘z’ or ‘m’) </a:t>
              </a:r>
            </a:p>
          </p:txBody>
        </p:sp>
        <p:sp>
          <p:nvSpPr>
            <p:cNvPr id="21" name="Rounded Rectangle 20">
              <a:extLst>
                <a:ext uri="{FF2B5EF4-FFF2-40B4-BE49-F238E27FC236}">
                  <a16:creationId xmlns:a16="http://schemas.microsoft.com/office/drawing/2014/main" id="{9B2E0712-CEC9-5645-B362-A15CDE36E9E1}"/>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Shared</a:t>
              </a:r>
            </a:p>
            <a:p>
              <a:pPr marL="342900" indent="-342900">
                <a:buFont typeface="+mj-lt"/>
                <a:buAutoNum type="arabicPeriod"/>
              </a:pPr>
              <a:r>
                <a:rPr lang="en-US" sz="1400" dirty="0">
                  <a:solidFill>
                    <a:schemeClr val="tx1"/>
                  </a:solidFill>
                </a:rPr>
                <a:t>Identical stimulus set </a:t>
              </a:r>
            </a:p>
            <a:p>
              <a:pPr marL="342900" indent="-342900">
                <a:buFont typeface="+mj-lt"/>
                <a:buAutoNum type="arabicPeriod"/>
              </a:pPr>
              <a:r>
                <a:rPr lang="en-US" sz="1400" dirty="0">
                  <a:solidFill>
                    <a:schemeClr val="tx1"/>
                  </a:solidFill>
                </a:rPr>
                <a:t>Matched trial orders across task </a:t>
              </a:r>
            </a:p>
            <a:p>
              <a:pPr marL="342900" indent="-342900">
                <a:buFont typeface="+mj-lt"/>
                <a:buAutoNum type="arabicPeriod"/>
              </a:pPr>
              <a:r>
                <a:rPr lang="en-US" sz="1400" dirty="0">
                  <a:solidFill>
                    <a:schemeClr val="tx1"/>
                  </a:solidFill>
                </a:rPr>
                <a:t>Independent participants</a:t>
              </a:r>
            </a:p>
          </p:txBody>
        </p:sp>
      </p:grpSp>
    </p:spTree>
    <p:extLst>
      <p:ext uri="{BB962C8B-B14F-4D97-AF65-F5344CB8AC3E}">
        <p14:creationId xmlns:p14="http://schemas.microsoft.com/office/powerpoint/2010/main" val="18623481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grpSp>
        <p:nvGrpSpPr>
          <p:cNvPr id="2" name="Group 1">
            <a:extLst>
              <a:ext uri="{FF2B5EF4-FFF2-40B4-BE49-F238E27FC236}">
                <a16:creationId xmlns:a16="http://schemas.microsoft.com/office/drawing/2014/main" id="{90A338EA-B9D3-0240-6C59-DDFAE468B3D9}"/>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040368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 name="Rectangle 1">
            <a:extLst>
              <a:ext uri="{FF2B5EF4-FFF2-40B4-BE49-F238E27FC236}">
                <a16:creationId xmlns:a16="http://schemas.microsoft.com/office/drawing/2014/main" id="{7851C04F-FE68-6B4D-8B90-FE5A70B6455A}"/>
              </a:ext>
            </a:extLst>
          </p:cNvPr>
          <p:cNvSpPr/>
          <p:nvPr/>
        </p:nvSpPr>
        <p:spPr>
          <a:xfrm>
            <a:off x="7173474" y="950392"/>
            <a:ext cx="3327986" cy="43709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970008-CF4D-034F-A287-213224B4142B}"/>
              </a:ext>
            </a:extLst>
          </p:cNvPr>
          <p:cNvSpPr/>
          <p:nvPr/>
        </p:nvSpPr>
        <p:spPr>
          <a:xfrm>
            <a:off x="5998464" y="2076832"/>
            <a:ext cx="1180245" cy="33247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Brace 26">
            <a:extLst>
              <a:ext uri="{FF2B5EF4-FFF2-40B4-BE49-F238E27FC236}">
                <a16:creationId xmlns:a16="http://schemas.microsoft.com/office/drawing/2014/main" id="{081EA66F-0BA2-D743-9C88-16182B6B9D79}"/>
              </a:ext>
            </a:extLst>
          </p:cNvPr>
          <p:cNvSpPr/>
          <p:nvPr/>
        </p:nvSpPr>
        <p:spPr>
          <a:xfrm>
            <a:off x="2285764" y="3940819"/>
            <a:ext cx="284301" cy="1032963"/>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07DF53F8-CC3C-BA4F-AA7C-761420922984}"/>
              </a:ext>
            </a:extLst>
          </p:cNvPr>
          <p:cNvSpPr txBox="1"/>
          <p:nvPr/>
        </p:nvSpPr>
        <p:spPr>
          <a:xfrm>
            <a:off x="2552791" y="4134134"/>
            <a:ext cx="1407394" cy="646331"/>
          </a:xfrm>
          <a:prstGeom prst="rect">
            <a:avLst/>
          </a:prstGeom>
          <a:noFill/>
        </p:spPr>
        <p:txBody>
          <a:bodyPr wrap="square" rtlCol="0">
            <a:spAutoFit/>
          </a:bodyPr>
          <a:lstStyle/>
          <a:p>
            <a:r>
              <a:rPr lang="en-US" sz="1200" b="1" dirty="0">
                <a:solidFill>
                  <a:srgbClr val="8AC43B"/>
                </a:solidFill>
              </a:rPr>
              <a:t>Within task </a:t>
            </a:r>
            <a:r>
              <a:rPr lang="en-US" sz="1200" dirty="0"/>
              <a:t>accuracy is highly reliable</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3" name="Group 2">
            <a:extLst>
              <a:ext uri="{FF2B5EF4-FFF2-40B4-BE49-F238E27FC236}">
                <a16:creationId xmlns:a16="http://schemas.microsoft.com/office/drawing/2014/main" id="{856EC7B2-073D-919E-B499-94E1FDAFCC0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D68447A6-FB32-E6A6-F94E-B1821EE9213B}"/>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83D93830-0486-C3E3-41D9-7BEB29D2D2EC}"/>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533F0E2-E57D-1E46-2327-807024468CCD}"/>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B4DC00C8-6782-9392-093F-A30466187913}"/>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1" name="Rounded Rectangle 10">
              <a:extLst>
                <a:ext uri="{FF2B5EF4-FFF2-40B4-BE49-F238E27FC236}">
                  <a16:creationId xmlns:a16="http://schemas.microsoft.com/office/drawing/2014/main" id="{7849F34E-3443-5CB8-B161-A0E5FF1028E2}"/>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136666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Brace 30">
            <a:extLst>
              <a:ext uri="{FF2B5EF4-FFF2-40B4-BE49-F238E27FC236}">
                <a16:creationId xmlns:a16="http://schemas.microsoft.com/office/drawing/2014/main" id="{E674B70C-1719-5D42-BC4C-3199A25BD15E}"/>
              </a:ext>
            </a:extLst>
          </p:cNvPr>
          <p:cNvSpPr/>
          <p:nvPr/>
        </p:nvSpPr>
        <p:spPr>
          <a:xfrm>
            <a:off x="2293970" y="1828800"/>
            <a:ext cx="213703" cy="996496"/>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813B1A75-1144-B64B-AE89-D8ABECF4DF33}"/>
              </a:ext>
            </a:extLst>
          </p:cNvPr>
          <p:cNvSpPr txBox="1"/>
          <p:nvPr/>
        </p:nvSpPr>
        <p:spPr>
          <a:xfrm>
            <a:off x="2509942" y="2004505"/>
            <a:ext cx="1407394" cy="646331"/>
          </a:xfrm>
          <a:prstGeom prst="rect">
            <a:avLst/>
          </a:prstGeom>
          <a:noFill/>
        </p:spPr>
        <p:txBody>
          <a:bodyPr wrap="square" rtlCol="0">
            <a:spAutoFit/>
          </a:bodyPr>
          <a:lstStyle/>
          <a:p>
            <a:r>
              <a:rPr lang="en-US" sz="1200" b="1" dirty="0">
                <a:solidFill>
                  <a:srgbClr val="05B4F8"/>
                </a:solidFill>
              </a:rPr>
              <a:t>Within task </a:t>
            </a:r>
            <a:r>
              <a:rPr lang="en-US" sz="1200" dirty="0"/>
              <a:t>accuracy is highly reliable</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38351D49-C8B7-F97A-BC0B-227F857DB44D}"/>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86607DFD-43E3-7922-E0B6-37C59F175FB1}"/>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B20CAD10-3F56-DCC7-B482-80C4CBA028D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9FC1D6D-9CC8-E8CB-3671-204CB188452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4F202F50-46B2-ADF2-871D-839E5BCF23BB}"/>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03332D15-FDFB-3094-799C-8ACD67B29357}"/>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410269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98503A13-3DE9-104B-AFA5-32B96C642A55}"/>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864524"/>
            <a:ext cx="1109472" cy="118216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8457B7E-BF68-8341-A0FF-5F53070A1F9F}"/>
              </a:ext>
            </a:extLst>
          </p:cNvPr>
          <p:cNvSpPr txBox="1"/>
          <p:nvPr/>
        </p:nvSpPr>
        <p:spPr>
          <a:xfrm>
            <a:off x="6187375" y="3242908"/>
            <a:ext cx="4164489" cy="338554"/>
          </a:xfrm>
          <a:prstGeom prst="rect">
            <a:avLst/>
          </a:prstGeom>
          <a:solidFill>
            <a:srgbClr val="FFFF00"/>
          </a:solidFill>
          <a:ln>
            <a:solidFill>
              <a:schemeClr val="tx1"/>
            </a:solidFill>
          </a:ln>
        </p:spPr>
        <p:txBody>
          <a:bodyPr wrap="square" rtlCol="0">
            <a:spAutoFit/>
          </a:bodyPr>
          <a:lstStyle/>
          <a:p>
            <a:pPr algn="ctr"/>
            <a:r>
              <a:rPr lang="en-US" sz="1600" i="1" dirty="0"/>
              <a:t>Task can be decoded using accuracy correlations</a:t>
            </a:r>
          </a:p>
        </p:txBody>
      </p:sp>
      <p:sp>
        <p:nvSpPr>
          <p:cNvPr id="10" name="Rectangle 9">
            <a:extLst>
              <a:ext uri="{FF2B5EF4-FFF2-40B4-BE49-F238E27FC236}">
                <a16:creationId xmlns:a16="http://schemas.microsoft.com/office/drawing/2014/main" id="{2054A680-A0E6-B671-2FF3-9604432FF75A}"/>
              </a:ext>
            </a:extLst>
          </p:cNvPr>
          <p:cNvSpPr/>
          <p:nvPr/>
        </p:nvSpPr>
        <p:spPr>
          <a:xfrm>
            <a:off x="6054575" y="940966"/>
            <a:ext cx="1109472" cy="1107585"/>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9BB1883-97C9-8F6B-3450-DBE57F99A57F}"/>
              </a:ext>
            </a:extLst>
          </p:cNvPr>
          <p:cNvSpPr/>
          <p:nvPr/>
        </p:nvSpPr>
        <p:spPr>
          <a:xfrm>
            <a:off x="7164047" y="2004506"/>
            <a:ext cx="1109472" cy="1107585"/>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FC72CCF9-E63B-ED95-16BF-77BABB4931C8}"/>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A61AD710-BDB7-E643-99E2-B4EB3B9E3611}"/>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E1A214C1-E1C7-264C-95A5-7AE575C560A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BE309C4-F040-1AC2-87EB-137F1CD18BE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119C2D8F-47CE-EB34-40D2-2DF4E404B9A1}"/>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2267286D-EE8C-EB03-D6C4-D7FC5DA10F1E}"/>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3141523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Brace 32">
            <a:extLst>
              <a:ext uri="{FF2B5EF4-FFF2-40B4-BE49-F238E27FC236}">
                <a16:creationId xmlns:a16="http://schemas.microsoft.com/office/drawing/2014/main" id="{E0FA223F-80FC-EC44-B9C3-4D994C70141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278886BD-A31B-3F40-B5C6-93CC2B05AC20}"/>
              </a:ext>
            </a:extLst>
          </p:cNvPr>
          <p:cNvSpPr txBox="1"/>
          <p:nvPr/>
        </p:nvSpPr>
        <p:spPr>
          <a:xfrm>
            <a:off x="2547626" y="3034366"/>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88F3FDD6-E42A-FE8D-C1A8-4DC9E5EEFDB3}"/>
              </a:ext>
            </a:extLst>
          </p:cNvPr>
          <p:cNvGrpSpPr/>
          <p:nvPr/>
        </p:nvGrpSpPr>
        <p:grpSpPr>
          <a:xfrm>
            <a:off x="190819" y="1724381"/>
            <a:ext cx="2151611" cy="3409237"/>
            <a:chOff x="2983699" y="1502993"/>
            <a:chExt cx="2706428" cy="4033710"/>
          </a:xfrm>
        </p:grpSpPr>
        <p:sp>
          <p:nvSpPr>
            <p:cNvPr id="3" name="Rounded Rectangle 2">
              <a:extLst>
                <a:ext uri="{FF2B5EF4-FFF2-40B4-BE49-F238E27FC236}">
                  <a16:creationId xmlns:a16="http://schemas.microsoft.com/office/drawing/2014/main" id="{40E91BEC-20AD-3F75-BFA0-722B6B35B162}"/>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36C68FDE-DD77-7E9C-38C7-278D92AC1849}"/>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26B631B-BAAF-AA1A-CA40-C4759CAF72EB}"/>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3D59F0C5-80CF-379E-9AEA-EC156395E924}"/>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CB5EAC3D-B524-723D-9C4B-887CC02310FA}"/>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Tree>
    <p:extLst>
      <p:ext uri="{BB962C8B-B14F-4D97-AF65-F5344CB8AC3E}">
        <p14:creationId xmlns:p14="http://schemas.microsoft.com/office/powerpoint/2010/main" val="92551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564D4911-6249-CB47-96CD-99DEBE841E39}"/>
              </a:ext>
            </a:extLst>
          </p:cNvPr>
          <p:cNvSpPr/>
          <p:nvPr/>
        </p:nvSpPr>
        <p:spPr>
          <a:xfrm>
            <a:off x="8279046" y="940966"/>
            <a:ext cx="2203559" cy="44323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8A951F5-6E37-C64B-B23E-F09953AED750}"/>
              </a:ext>
            </a:extLst>
          </p:cNvPr>
          <p:cNvSpPr/>
          <p:nvPr/>
        </p:nvSpPr>
        <p:spPr>
          <a:xfrm>
            <a:off x="5955521" y="2060744"/>
            <a:ext cx="1180245" cy="331253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208BE8-DB23-4F46-BE4C-2198C3DEC04D}"/>
              </a:ext>
            </a:extLst>
          </p:cNvPr>
          <p:cNvSpPr/>
          <p:nvPr/>
        </p:nvSpPr>
        <p:spPr>
          <a:xfrm>
            <a:off x="7160149" y="2070170"/>
            <a:ext cx="1091456" cy="331253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BF4E6A8-BECB-6C45-9605-7A597AEDCDE9}"/>
              </a:ext>
            </a:extLst>
          </p:cNvPr>
          <p:cNvSpPr/>
          <p:nvPr/>
        </p:nvSpPr>
        <p:spPr>
          <a:xfrm>
            <a:off x="5938738" y="940966"/>
            <a:ext cx="1180245" cy="11075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D0942F0-1F37-E449-BBB9-6F3185D2F1E1}"/>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Systematic errors and biases between tasks </a:t>
            </a:r>
          </a:p>
          <a:p>
            <a:pPr algn="ctr"/>
            <a:r>
              <a:rPr lang="en-US" sz="1600" i="1" dirty="0"/>
              <a:t>for individual stimuli </a:t>
            </a:r>
          </a:p>
        </p:txBody>
      </p:sp>
      <p:sp>
        <p:nvSpPr>
          <p:cNvPr id="12" name="Rectangle 11">
            <a:extLst>
              <a:ext uri="{FF2B5EF4-FFF2-40B4-BE49-F238E27FC236}">
                <a16:creationId xmlns:a16="http://schemas.microsoft.com/office/drawing/2014/main" id="{9C442151-7A23-668F-9FFB-3396B61B109B}"/>
              </a:ext>
            </a:extLst>
          </p:cNvPr>
          <p:cNvSpPr/>
          <p:nvPr/>
        </p:nvSpPr>
        <p:spPr>
          <a:xfrm>
            <a:off x="7142132" y="940966"/>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9066FB49-5101-876E-DAE9-F7848223F329}"/>
              </a:ext>
            </a:extLst>
          </p:cNvPr>
          <p:cNvSpPr txBox="1"/>
          <p:nvPr/>
        </p:nvSpPr>
        <p:spPr>
          <a:xfrm>
            <a:off x="2547626" y="3034366"/>
            <a:ext cx="1456283" cy="646331"/>
          </a:xfrm>
          <a:prstGeom prst="rect">
            <a:avLst/>
          </a:prstGeom>
          <a:noFill/>
        </p:spPr>
        <p:txBody>
          <a:bodyPr wrap="square" rtlCol="0">
            <a:spAutoFit/>
          </a:bodyPr>
          <a:lstStyle/>
          <a:p>
            <a:r>
              <a:rPr lang="en-US" sz="1200" dirty="0"/>
              <a:t>Significant </a:t>
            </a:r>
            <a:r>
              <a:rPr lang="en-US" sz="1200" b="1" dirty="0"/>
              <a:t>between task</a:t>
            </a:r>
            <a:r>
              <a:rPr lang="en-US" sz="1200" dirty="0"/>
              <a:t> generalization in accuracy </a:t>
            </a:r>
          </a:p>
        </p:txBody>
      </p:sp>
      <p:grpSp>
        <p:nvGrpSpPr>
          <p:cNvPr id="6" name="Group 5">
            <a:extLst>
              <a:ext uri="{FF2B5EF4-FFF2-40B4-BE49-F238E27FC236}">
                <a16:creationId xmlns:a16="http://schemas.microsoft.com/office/drawing/2014/main" id="{9F0F783A-6582-BD3B-2F4A-3DD7354F32B8}"/>
              </a:ext>
            </a:extLst>
          </p:cNvPr>
          <p:cNvGrpSpPr/>
          <p:nvPr/>
        </p:nvGrpSpPr>
        <p:grpSpPr>
          <a:xfrm>
            <a:off x="190819" y="1724381"/>
            <a:ext cx="2151611" cy="3409237"/>
            <a:chOff x="2983699" y="1502993"/>
            <a:chExt cx="2706428" cy="4033710"/>
          </a:xfrm>
        </p:grpSpPr>
        <p:sp>
          <p:nvSpPr>
            <p:cNvPr id="8" name="Rounded Rectangle 7">
              <a:extLst>
                <a:ext uri="{FF2B5EF4-FFF2-40B4-BE49-F238E27FC236}">
                  <a16:creationId xmlns:a16="http://schemas.microsoft.com/office/drawing/2014/main" id="{BACEE916-466A-FF33-0D63-C2BE10179BCC}"/>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B96BD021-E362-FD7F-5E1C-A48F313BDDF8}"/>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B8F16D1-7679-FF54-4A98-A7AABED26E7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1" name="TextBox 10">
              <a:extLst>
                <a:ext uri="{FF2B5EF4-FFF2-40B4-BE49-F238E27FC236}">
                  <a16:creationId xmlns:a16="http://schemas.microsoft.com/office/drawing/2014/main" id="{79A3C4F3-151A-009B-AD1B-5B2583CCEE2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3" name="Rounded Rectangle 12">
              <a:extLst>
                <a:ext uri="{FF2B5EF4-FFF2-40B4-BE49-F238E27FC236}">
                  <a16:creationId xmlns:a16="http://schemas.microsoft.com/office/drawing/2014/main" id="{F33F108A-3862-DCD2-A0CB-724BC7037244}"/>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Right Brace 13">
            <a:extLst>
              <a:ext uri="{FF2B5EF4-FFF2-40B4-BE49-F238E27FC236}">
                <a16:creationId xmlns:a16="http://schemas.microsoft.com/office/drawing/2014/main" id="{E27FD23F-4DA2-98E5-426E-8C1FEE6327B5}"/>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7302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7C5DBA84-789D-6E42-82D1-8032EB4DB9B5}"/>
              </a:ext>
            </a:extLst>
          </p:cNvPr>
          <p:cNvSpPr/>
          <p:nvPr/>
        </p:nvSpPr>
        <p:spPr>
          <a:xfrm>
            <a:off x="5993229" y="952107"/>
            <a:ext cx="2257613" cy="4421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28B547B3-BE14-07BA-059B-9E6A330E9C21}"/>
              </a:ext>
            </a:extLst>
          </p:cNvPr>
          <p:cNvSpPr txBox="1"/>
          <p:nvPr/>
        </p:nvSpPr>
        <p:spPr>
          <a:xfrm>
            <a:off x="2562868" y="2800004"/>
            <a:ext cx="1456283"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grpSp>
        <p:nvGrpSpPr>
          <p:cNvPr id="3" name="Group 2">
            <a:extLst>
              <a:ext uri="{FF2B5EF4-FFF2-40B4-BE49-F238E27FC236}">
                <a16:creationId xmlns:a16="http://schemas.microsoft.com/office/drawing/2014/main" id="{3C2EADEA-FA3D-1E97-A13B-453DA047A77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CF72BC34-B81E-FDE7-9240-59FBE99471D4}"/>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B471642B-45F3-813B-25A2-551F46E7FF1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2E19421-AA41-0FF1-2DC1-66001311C0D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A7637094-6640-0C70-0672-A8191622AA77}"/>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0" name="Rounded Rectangle 9">
              <a:extLst>
                <a:ext uri="{FF2B5EF4-FFF2-40B4-BE49-F238E27FC236}">
                  <a16:creationId xmlns:a16="http://schemas.microsoft.com/office/drawing/2014/main" id="{0213918A-D602-9B9E-AD62-3BDAC9002D1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1" name="Right Brace 10">
            <a:extLst>
              <a:ext uri="{FF2B5EF4-FFF2-40B4-BE49-F238E27FC236}">
                <a16:creationId xmlns:a16="http://schemas.microsoft.com/office/drawing/2014/main" id="{5F3E6BD5-7E65-88E1-BAD4-14826423733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69166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pic>
        <p:nvPicPr>
          <p:cNvPr id="4" name="Picture 3">
            <a:extLst>
              <a:ext uri="{FF2B5EF4-FFF2-40B4-BE49-F238E27FC236}">
                <a16:creationId xmlns:a16="http://schemas.microsoft.com/office/drawing/2014/main" id="{FFA18C91-65AE-F1D9-633A-675D3444EA8B}"/>
              </a:ext>
            </a:extLst>
          </p:cNvPr>
          <p:cNvPicPr>
            <a:picLocks noChangeAspect="1"/>
          </p:cNvPicPr>
          <p:nvPr/>
        </p:nvPicPr>
        <p:blipFill rotWithShape="1">
          <a:blip r:embed="rId3"/>
          <a:srcRect l="5255"/>
          <a:stretch/>
        </p:blipFill>
        <p:spPr>
          <a:xfrm>
            <a:off x="4267200" y="751588"/>
            <a:ext cx="7363968" cy="6120909"/>
          </a:xfrm>
          <a:prstGeom prst="rect">
            <a:avLst/>
          </a:prstGeom>
        </p:spPr>
      </p:pic>
      <p:sp>
        <p:nvSpPr>
          <p:cNvPr id="21" name="Rectangle 20">
            <a:extLst>
              <a:ext uri="{FF2B5EF4-FFF2-40B4-BE49-F238E27FC236}">
                <a16:creationId xmlns:a16="http://schemas.microsoft.com/office/drawing/2014/main" id="{7C5DBA84-789D-6E42-82D1-8032EB4DB9B5}"/>
              </a:ext>
            </a:extLst>
          </p:cNvPr>
          <p:cNvSpPr/>
          <p:nvPr/>
        </p:nvSpPr>
        <p:spPr>
          <a:xfrm>
            <a:off x="5993229" y="952107"/>
            <a:ext cx="2257613" cy="4421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2CD475D-A8DB-AA4D-950C-70B016166100}"/>
              </a:ext>
            </a:extLst>
          </p:cNvPr>
          <p:cNvSpPr/>
          <p:nvPr/>
        </p:nvSpPr>
        <p:spPr>
          <a:xfrm>
            <a:off x="8222561" y="923825"/>
            <a:ext cx="2226945" cy="106471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E4E8A-D637-1242-A0D0-3995B81803D0}"/>
              </a:ext>
            </a:extLst>
          </p:cNvPr>
          <p:cNvSpPr/>
          <p:nvPr/>
        </p:nvSpPr>
        <p:spPr>
          <a:xfrm>
            <a:off x="9400703" y="1988542"/>
            <a:ext cx="1029683" cy="33376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6391DCA-3618-8C44-AD49-E1E01E8602BB}"/>
              </a:ext>
            </a:extLst>
          </p:cNvPr>
          <p:cNvSpPr/>
          <p:nvPr/>
        </p:nvSpPr>
        <p:spPr>
          <a:xfrm>
            <a:off x="8222561" y="3156872"/>
            <a:ext cx="1178142" cy="218812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8250842" y="2016824"/>
            <a:ext cx="1109472" cy="1107585"/>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28B547B3-BE14-07BA-059B-9E6A330E9C21}"/>
              </a:ext>
            </a:extLst>
          </p:cNvPr>
          <p:cNvSpPr txBox="1"/>
          <p:nvPr/>
        </p:nvSpPr>
        <p:spPr>
          <a:xfrm>
            <a:off x="2562868" y="2800004"/>
            <a:ext cx="1456283" cy="1015663"/>
          </a:xfrm>
          <a:prstGeom prst="rect">
            <a:avLst/>
          </a:prstGeom>
          <a:noFill/>
        </p:spPr>
        <p:txBody>
          <a:bodyPr wrap="square" rtlCol="0">
            <a:spAutoFit/>
          </a:bodyPr>
          <a:lstStyle/>
          <a:p>
            <a:r>
              <a:rPr lang="en-US" sz="1200" dirty="0"/>
              <a:t>Response time from </a:t>
            </a:r>
            <a:r>
              <a:rPr lang="en-US" sz="1200" b="1" dirty="0">
                <a:solidFill>
                  <a:srgbClr val="89C53B"/>
                </a:solidFill>
              </a:rPr>
              <a:t>discrimination</a:t>
            </a:r>
            <a:r>
              <a:rPr lang="en-US" sz="1200" dirty="0"/>
              <a:t> reliably predicts </a:t>
            </a:r>
            <a:r>
              <a:rPr lang="en-US" sz="1200" b="1" dirty="0">
                <a:solidFill>
                  <a:srgbClr val="00B4F8"/>
                </a:solidFill>
              </a:rPr>
              <a:t>verbal judgment </a:t>
            </a:r>
            <a:r>
              <a:rPr lang="en-US" sz="1200" dirty="0"/>
              <a:t>accuracy </a:t>
            </a:r>
          </a:p>
        </p:txBody>
      </p:sp>
      <p:grpSp>
        <p:nvGrpSpPr>
          <p:cNvPr id="3" name="Group 2">
            <a:extLst>
              <a:ext uri="{FF2B5EF4-FFF2-40B4-BE49-F238E27FC236}">
                <a16:creationId xmlns:a16="http://schemas.microsoft.com/office/drawing/2014/main" id="{3C2EADEA-FA3D-1E97-A13B-453DA047A77F}"/>
              </a:ext>
            </a:extLst>
          </p:cNvPr>
          <p:cNvGrpSpPr/>
          <p:nvPr/>
        </p:nvGrpSpPr>
        <p:grpSpPr>
          <a:xfrm>
            <a:off x="190819" y="1724381"/>
            <a:ext cx="2151611" cy="3409237"/>
            <a:chOff x="2983699" y="1502993"/>
            <a:chExt cx="2706428" cy="4033710"/>
          </a:xfrm>
        </p:grpSpPr>
        <p:sp>
          <p:nvSpPr>
            <p:cNvPr id="5" name="Rounded Rectangle 4">
              <a:extLst>
                <a:ext uri="{FF2B5EF4-FFF2-40B4-BE49-F238E27FC236}">
                  <a16:creationId xmlns:a16="http://schemas.microsoft.com/office/drawing/2014/main" id="{CF72BC34-B81E-FDE7-9240-59FBE99471D4}"/>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a:extLst>
                <a:ext uri="{FF2B5EF4-FFF2-40B4-BE49-F238E27FC236}">
                  <a16:creationId xmlns:a16="http://schemas.microsoft.com/office/drawing/2014/main" id="{B471642B-45F3-813B-25A2-551F46E7FF1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2E19421-AA41-0FF1-2DC1-66001311C0DC}"/>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9" name="TextBox 8">
              <a:extLst>
                <a:ext uri="{FF2B5EF4-FFF2-40B4-BE49-F238E27FC236}">
                  <a16:creationId xmlns:a16="http://schemas.microsoft.com/office/drawing/2014/main" id="{A7637094-6640-0C70-0672-A8191622AA77}"/>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0" name="Rounded Rectangle 9">
              <a:extLst>
                <a:ext uri="{FF2B5EF4-FFF2-40B4-BE49-F238E27FC236}">
                  <a16:creationId xmlns:a16="http://schemas.microsoft.com/office/drawing/2014/main" id="{0213918A-D602-9B9E-AD62-3BDAC9002D15}"/>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1" name="Right Brace 10">
            <a:extLst>
              <a:ext uri="{FF2B5EF4-FFF2-40B4-BE49-F238E27FC236}">
                <a16:creationId xmlns:a16="http://schemas.microsoft.com/office/drawing/2014/main" id="{5F3E6BD5-7E65-88E1-BAD4-14826423733E}"/>
              </a:ext>
            </a:extLst>
          </p:cNvPr>
          <p:cNvSpPr/>
          <p:nvPr/>
        </p:nvSpPr>
        <p:spPr>
          <a:xfrm>
            <a:off x="2284073" y="2899226"/>
            <a:ext cx="244078" cy="869934"/>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E69F857-17DA-F30E-4D0D-461D963091B9}"/>
              </a:ext>
            </a:extLst>
          </p:cNvPr>
          <p:cNvSpPr txBox="1"/>
          <p:nvPr/>
        </p:nvSpPr>
        <p:spPr>
          <a:xfrm>
            <a:off x="6187375" y="3242908"/>
            <a:ext cx="4164489" cy="584775"/>
          </a:xfrm>
          <a:prstGeom prst="rect">
            <a:avLst/>
          </a:prstGeom>
          <a:solidFill>
            <a:srgbClr val="FFFF00"/>
          </a:solidFill>
          <a:ln>
            <a:solidFill>
              <a:schemeClr val="tx1"/>
            </a:solidFill>
          </a:ln>
        </p:spPr>
        <p:txBody>
          <a:bodyPr wrap="square" rtlCol="0">
            <a:spAutoFit/>
          </a:bodyPr>
          <a:lstStyle/>
          <a:p>
            <a:pPr algn="ctr"/>
            <a:r>
              <a:rPr lang="en-US" sz="1600" i="1" dirty="0"/>
              <a:t>Stimulus driven generalization between task, duration, and outcome measure</a:t>
            </a:r>
          </a:p>
        </p:txBody>
      </p:sp>
    </p:spTree>
    <p:extLst>
      <p:ext uri="{BB962C8B-B14F-4D97-AF65-F5344CB8AC3E}">
        <p14:creationId xmlns:p14="http://schemas.microsoft.com/office/powerpoint/2010/main" val="248067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solidFill>
                  <a:schemeClr val="bg1">
                    <a:lumMod val="65000"/>
                  </a:schemeClr>
                </a:solidFill>
              </a:rPr>
              <a:t>Can people reliably judge distance in pictured scenes? </a:t>
            </a:r>
          </a:p>
          <a:p>
            <a:pPr marL="514350" indent="-514350">
              <a:lnSpc>
                <a:spcPct val="150000"/>
              </a:lnSpc>
              <a:buAutoNum type="arabicPeriod"/>
            </a:pPr>
            <a:r>
              <a:rPr lang="en-US" sz="2400" dirty="0">
                <a:solidFill>
                  <a:schemeClr val="bg1">
                    <a:lumMod val="65000"/>
                  </a:schemeClr>
                </a:solidFill>
              </a:rPr>
              <a:t>Does individual behavior for unique images generalize across tasks? </a:t>
            </a:r>
            <a:endParaRPr lang="en-US" sz="2000" dirty="0">
              <a:solidFill>
                <a:schemeClr val="bg1">
                  <a:lumMod val="65000"/>
                </a:schemeClr>
              </a:solidFill>
            </a:endParaRPr>
          </a:p>
          <a:p>
            <a:pPr marL="514350" indent="-514350">
              <a:lnSpc>
                <a:spcPct val="150000"/>
              </a:lnSpc>
              <a:buAutoNum type="arabicPeriod"/>
            </a:pPr>
            <a:r>
              <a:rPr lang="en-US" sz="2400" b="1" dirty="0"/>
              <a:t>What is the relative utility of depth cues in pictured scenes? </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3490113" y="4359085"/>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6750105" y="4837790"/>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Comparative Results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3490112" y="5322627"/>
            <a:ext cx="1827493" cy="7194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725705" y="5197514"/>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5817420" y="5197515"/>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9833807" y="6138551"/>
            <a:ext cx="2358193" cy="719449"/>
          </a:xfrm>
          <a:prstGeom prst="rect">
            <a:avLst/>
          </a:prstGeom>
        </p:spPr>
      </p:pic>
      <p:sp>
        <p:nvSpPr>
          <p:cNvPr id="12" name="Right Bracket 11">
            <a:extLst>
              <a:ext uri="{FF2B5EF4-FFF2-40B4-BE49-F238E27FC236}">
                <a16:creationId xmlns:a16="http://schemas.microsoft.com/office/drawing/2014/main" id="{6DEF0E04-3944-BC4C-8BB2-BB76878202E4}"/>
              </a:ext>
            </a:extLst>
          </p:cNvPr>
          <p:cNvSpPr/>
          <p:nvPr/>
        </p:nvSpPr>
        <p:spPr>
          <a:xfrm>
            <a:off x="5448354" y="4574480"/>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370368" y="4359087"/>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Verbal Judgment</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378087" y="5322628"/>
            <a:ext cx="2328369" cy="719448"/>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20912" y="3948077"/>
            <a:ext cx="2840477" cy="369332"/>
          </a:xfrm>
          <a:prstGeom prst="rect">
            <a:avLst/>
          </a:prstGeom>
          <a:noFill/>
        </p:spPr>
        <p:txBody>
          <a:bodyPr wrap="square" rtlCol="0">
            <a:spAutoFit/>
          </a:bodyPr>
          <a:lstStyle/>
          <a:p>
            <a:pPr algn="ctr"/>
            <a:r>
              <a:rPr lang="en-US" b="1" dirty="0"/>
              <a:t>Experimental Paradigms</a:t>
            </a:r>
          </a:p>
        </p:txBody>
      </p:sp>
      <p:sp>
        <p:nvSpPr>
          <p:cNvPr id="17" name="TextBox 16">
            <a:extLst>
              <a:ext uri="{FF2B5EF4-FFF2-40B4-BE49-F238E27FC236}">
                <a16:creationId xmlns:a16="http://schemas.microsoft.com/office/drawing/2014/main" id="{9AE97AE1-CEF4-9844-ABDF-E8DC8ACA1A70}"/>
              </a:ext>
            </a:extLst>
          </p:cNvPr>
          <p:cNvSpPr txBox="1"/>
          <p:nvPr/>
        </p:nvSpPr>
        <p:spPr>
          <a:xfrm>
            <a:off x="3554868" y="3915081"/>
            <a:ext cx="1692062" cy="369332"/>
          </a:xfrm>
          <a:prstGeom prst="rect">
            <a:avLst/>
          </a:prstGeom>
          <a:noFill/>
        </p:spPr>
        <p:txBody>
          <a:bodyPr wrap="square" rtlCol="0">
            <a:spAutoFit/>
          </a:bodyPr>
          <a:lstStyle/>
          <a:p>
            <a:pPr algn="ctr"/>
            <a:r>
              <a:rPr lang="en-US" b="1" dirty="0"/>
              <a:t>Results</a:t>
            </a:r>
          </a:p>
        </p:txBody>
      </p:sp>
      <p:cxnSp>
        <p:nvCxnSpPr>
          <p:cNvPr id="8" name="Straight Arrow Connector 7">
            <a:extLst>
              <a:ext uri="{FF2B5EF4-FFF2-40B4-BE49-F238E27FC236}">
                <a16:creationId xmlns:a16="http://schemas.microsoft.com/office/drawing/2014/main" id="{BF80228B-D64B-F043-99A1-453AEC2BA0B1}"/>
              </a:ext>
            </a:extLst>
          </p:cNvPr>
          <p:cNvCxnSpPr/>
          <p:nvPr/>
        </p:nvCxnSpPr>
        <p:spPr>
          <a:xfrm>
            <a:off x="2834471" y="4718809"/>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E33AABC7-C532-F54A-9151-D2102ABB13AB}"/>
              </a:ext>
            </a:extLst>
          </p:cNvPr>
          <p:cNvCxnSpPr/>
          <p:nvPr/>
        </p:nvCxnSpPr>
        <p:spPr>
          <a:xfrm>
            <a:off x="2855547" y="5680003"/>
            <a:ext cx="53502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Rounded Rectangle 23">
            <a:extLst>
              <a:ext uri="{FF2B5EF4-FFF2-40B4-BE49-F238E27FC236}">
                <a16:creationId xmlns:a16="http://schemas.microsoft.com/office/drawing/2014/main" id="{9E18BF67-8CC3-494F-A67C-76441438B0FC}"/>
              </a:ext>
            </a:extLst>
          </p:cNvPr>
          <p:cNvSpPr/>
          <p:nvPr/>
        </p:nvSpPr>
        <p:spPr>
          <a:xfrm>
            <a:off x="9655566" y="4840933"/>
            <a:ext cx="1827493" cy="719449"/>
          </a:xfrm>
          <a:prstGeom prst="roundRect">
            <a:avLst/>
          </a:prstGeom>
          <a:solidFill>
            <a:schemeClr val="accent6">
              <a:lumMod val="40000"/>
              <a:lumOff val="6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spTree>
    <p:extLst>
      <p:ext uri="{BB962C8B-B14F-4D97-AF65-F5344CB8AC3E}">
        <p14:creationId xmlns:p14="http://schemas.microsoft.com/office/powerpoint/2010/main" val="3375100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1359287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5" name="Rounded Rectangle 24">
            <a:extLst>
              <a:ext uri="{FF2B5EF4-FFF2-40B4-BE49-F238E27FC236}">
                <a16:creationId xmlns:a16="http://schemas.microsoft.com/office/drawing/2014/main" id="{61732CDF-5ACF-F048-AC15-C8DBB72133C5}"/>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6" name="Right Bracket 25">
            <a:extLst>
              <a:ext uri="{FF2B5EF4-FFF2-40B4-BE49-F238E27FC236}">
                <a16:creationId xmlns:a16="http://schemas.microsoft.com/office/drawing/2014/main" id="{C6FB7719-52DE-874F-8184-C91EA1EC6B9B}"/>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9" name="Rounded Rectangle 28">
            <a:extLst>
              <a:ext uri="{FF2B5EF4-FFF2-40B4-BE49-F238E27FC236}">
                <a16:creationId xmlns:a16="http://schemas.microsoft.com/office/drawing/2014/main" id="{7C105BAA-CD92-2C42-AB88-0DC4C8BD41C6}"/>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0" name="Rounded Rectangle 29">
            <a:extLst>
              <a:ext uri="{FF2B5EF4-FFF2-40B4-BE49-F238E27FC236}">
                <a16:creationId xmlns:a16="http://schemas.microsoft.com/office/drawing/2014/main" id="{34DF36A3-DBBF-424B-BB07-E4F83019DFD8}"/>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1" name="Straight Arrow Connector 30">
            <a:extLst>
              <a:ext uri="{FF2B5EF4-FFF2-40B4-BE49-F238E27FC236}">
                <a16:creationId xmlns:a16="http://schemas.microsoft.com/office/drawing/2014/main" id="{7238918A-7533-D34B-811F-844CA2BEA4FD}"/>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4" name="Rounded Rectangle 23">
            <a:extLst>
              <a:ext uri="{FF2B5EF4-FFF2-40B4-BE49-F238E27FC236}">
                <a16:creationId xmlns:a16="http://schemas.microsoft.com/office/drawing/2014/main" id="{C6EF571D-39AB-F24A-9D69-5AEE0EC62327}"/>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25" name="Right Bracket 24">
            <a:extLst>
              <a:ext uri="{FF2B5EF4-FFF2-40B4-BE49-F238E27FC236}">
                <a16:creationId xmlns:a16="http://schemas.microsoft.com/office/drawing/2014/main" id="{2E630D60-8AB7-7D44-8EB7-5E4DB519FE4E}"/>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6" name="Rounded Rectangle 25">
            <a:extLst>
              <a:ext uri="{FF2B5EF4-FFF2-40B4-BE49-F238E27FC236}">
                <a16:creationId xmlns:a16="http://schemas.microsoft.com/office/drawing/2014/main" id="{9C471BD5-AE86-7045-9529-1BD0AFD6880C}"/>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32" name="Rounded Rectangle 31">
            <a:extLst>
              <a:ext uri="{FF2B5EF4-FFF2-40B4-BE49-F238E27FC236}">
                <a16:creationId xmlns:a16="http://schemas.microsoft.com/office/drawing/2014/main" id="{38C7E0CE-3D76-D74C-955E-84118E353AE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33" name="Straight Arrow Connector 32">
            <a:extLst>
              <a:ext uri="{FF2B5EF4-FFF2-40B4-BE49-F238E27FC236}">
                <a16:creationId xmlns:a16="http://schemas.microsoft.com/office/drawing/2014/main" id="{E291759A-1326-EB4B-96D8-17383142FE89}"/>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61FABECB-9537-0F4E-A509-4934897CDF91}"/>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35" name="Rounded Rectangle 34">
            <a:extLst>
              <a:ext uri="{FF2B5EF4-FFF2-40B4-BE49-F238E27FC236}">
                <a16:creationId xmlns:a16="http://schemas.microsoft.com/office/drawing/2014/main" id="{D51536CE-0A2F-DC44-8B8B-DFEE9B665234}"/>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43356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593452" y="6179742"/>
            <a:ext cx="1403516"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6112421"/>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492917" y="5988086"/>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Verbal Judgment</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492917" y="6386018"/>
            <a:ext cx="1401873"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93451" y="6337710"/>
            <a:ext cx="31815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095307" y="6348646"/>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430540" y="6190678"/>
            <a:ext cx="1711709" cy="315936"/>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Depth Cue Algorithms</a:t>
            </a:r>
          </a:p>
        </p:txBody>
      </p:sp>
    </p:spTree>
    <p:extLst>
      <p:ext uri="{BB962C8B-B14F-4D97-AF65-F5344CB8AC3E}">
        <p14:creationId xmlns:p14="http://schemas.microsoft.com/office/powerpoint/2010/main" val="1211234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829960" y="762810"/>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dirty="0"/>
              <a:t>Thank you!</a:t>
            </a:r>
          </a:p>
        </p:txBody>
      </p:sp>
      <p:grpSp>
        <p:nvGrpSpPr>
          <p:cNvPr id="12" name="Group 11">
            <a:extLst>
              <a:ext uri="{FF2B5EF4-FFF2-40B4-BE49-F238E27FC236}">
                <a16:creationId xmlns:a16="http://schemas.microsoft.com/office/drawing/2014/main" id="{06571977-9187-0D3F-79F6-E8220A751E57}"/>
              </a:ext>
            </a:extLst>
          </p:cNvPr>
          <p:cNvGrpSpPr/>
          <p:nvPr/>
        </p:nvGrpSpPr>
        <p:grpSpPr>
          <a:xfrm>
            <a:off x="1026067" y="2068177"/>
            <a:ext cx="2692400" cy="3778601"/>
            <a:chOff x="1026067" y="2068177"/>
            <a:chExt cx="2692400" cy="3778601"/>
          </a:xfrm>
        </p:grpSpPr>
        <p:sp>
          <p:nvSpPr>
            <p:cNvPr id="58" name="Content Placeholder 2">
              <a:extLst>
                <a:ext uri="{FF2B5EF4-FFF2-40B4-BE49-F238E27FC236}">
                  <a16:creationId xmlns:a16="http://schemas.microsoft.com/office/drawing/2014/main" id="{72531900-46D2-332D-FE1B-4A1675AFF058}"/>
                </a:ext>
              </a:extLst>
            </p:cNvPr>
            <p:cNvSpPr txBox="1">
              <a:spLocks/>
            </p:cNvSpPr>
            <p:nvPr/>
          </p:nvSpPr>
          <p:spPr>
            <a:xfrm>
              <a:off x="1408284"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pic>
          <p:nvPicPr>
            <p:cNvPr id="3" name="Picture 2" descr="A person smiling for the camera&#10;&#10;Description automatically generated with medium confidence">
              <a:extLst>
                <a:ext uri="{FF2B5EF4-FFF2-40B4-BE49-F238E27FC236}">
                  <a16:creationId xmlns:a16="http://schemas.microsoft.com/office/drawing/2014/main" id="{DB6EF179-6165-1246-DC98-1DCB29019CB3}"/>
                </a:ext>
              </a:extLst>
            </p:cNvPr>
            <p:cNvPicPr>
              <a:picLocks noChangeAspect="1"/>
            </p:cNvPicPr>
            <p:nvPr/>
          </p:nvPicPr>
          <p:blipFill>
            <a:blip r:embed="rId3"/>
            <a:stretch>
              <a:fillRect/>
            </a:stretch>
          </p:blipFill>
          <p:spPr>
            <a:xfrm>
              <a:off x="1026067" y="2068177"/>
              <a:ext cx="2692400" cy="3352800"/>
            </a:xfrm>
            <a:prstGeom prst="rect">
              <a:avLst/>
            </a:prstGeom>
          </p:spPr>
        </p:pic>
      </p:grpSp>
      <p:grpSp>
        <p:nvGrpSpPr>
          <p:cNvPr id="13" name="Group 12">
            <a:extLst>
              <a:ext uri="{FF2B5EF4-FFF2-40B4-BE49-F238E27FC236}">
                <a16:creationId xmlns:a16="http://schemas.microsoft.com/office/drawing/2014/main" id="{A88C54AE-88D8-3713-1D2C-CD5A0E9C9827}"/>
              </a:ext>
            </a:extLst>
          </p:cNvPr>
          <p:cNvGrpSpPr/>
          <p:nvPr/>
        </p:nvGrpSpPr>
        <p:grpSpPr>
          <a:xfrm>
            <a:off x="4898047" y="2039601"/>
            <a:ext cx="2565400" cy="3807177"/>
            <a:chOff x="4898047" y="2039601"/>
            <a:chExt cx="2565400" cy="3807177"/>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5216764"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4"/>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8643027" y="1964952"/>
            <a:ext cx="2762704" cy="3881826"/>
            <a:chOff x="8643027" y="1964952"/>
            <a:chExt cx="2762704" cy="3881826"/>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9060396" y="5452534"/>
              <a:ext cx="1927966" cy="3942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5"/>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6422" y="6317218"/>
              <a:ext cx="417957" cy="417957"/>
            </a:xfrm>
            <a:prstGeom prst="rect">
              <a:avLst/>
            </a:prstGeom>
          </p:spPr>
        </p:pic>
      </p:gr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4B3C9776-957B-508C-4F87-D065EBECABD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640447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6971</TotalTime>
  <Words>6981</Words>
  <Application>Microsoft Macintosh PowerPoint</Application>
  <PresentationFormat>Widescreen</PresentationFormat>
  <Paragraphs>937</Paragraphs>
  <Slides>69</Slides>
  <Notes>64</Notes>
  <HiddenSlides>20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Calibri Light</vt:lpstr>
      <vt:lpstr>Cambria Math</vt:lpstr>
      <vt:lpstr>Georgia</vt:lpstr>
      <vt:lpstr>Lucida Console</vt:lpstr>
      <vt:lpstr>Wingdings</vt:lpstr>
      <vt:lpstr>Office Theme</vt:lpstr>
      <vt:lpstr>A Novel Generalization between Verbal Judgments and Perceptual Discrimination of 3D Space </vt:lpstr>
      <vt:lpstr>Depth Perception </vt:lpstr>
      <vt:lpstr>Pictorial Cues to Depth</vt:lpstr>
      <vt:lpstr>PowerPoint Presentation</vt:lpstr>
      <vt:lpstr>PowerPoint Presentation</vt:lpstr>
      <vt:lpstr>PowerPoint Presentation</vt:lpstr>
      <vt:lpstr>PowerPoint Presentation</vt:lpstr>
      <vt:lpstr>PowerPoint Presentation</vt:lpstr>
      <vt:lpstr>PowerPoint Presentation</vt:lpstr>
      <vt:lpstr>What is the relative utility of image features in pictured scenes that facilitate depth perception?</vt:lpstr>
      <vt:lpstr>Stimuli: SUN-RGBD Database </vt:lpstr>
      <vt:lpstr>Stimulus Selection</vt:lpstr>
      <vt:lpstr>Spatial Information Processing in Pictured Scenes</vt:lpstr>
      <vt:lpstr>Spatial Information Processing in Pictured Scenes</vt:lpstr>
      <vt:lpstr>Spatial Information Processing in Pictured Scenes</vt:lpstr>
      <vt:lpstr>Spatial Information Processing in Pictured Scenes</vt:lpstr>
      <vt:lpstr>Experimental Paradigms</vt:lpstr>
      <vt:lpstr>Experimental Paradigms</vt:lpstr>
      <vt:lpstr>Experimental Paradigms</vt:lpstr>
      <vt:lpstr>Spatial Information Processing in Pictured Scenes</vt:lpstr>
      <vt:lpstr>Linear Model of Individual Stimuli </vt:lpstr>
      <vt:lpstr>Linear Model of Individual Stimuli </vt:lpstr>
      <vt:lpstr>Linear Model of Individual Stimuli </vt:lpstr>
      <vt:lpstr>Linear Model of Individual Stimuli </vt:lpstr>
      <vt:lpstr>Does sensitivity to distance improve with longer viewing durations?</vt:lpstr>
      <vt:lpstr>Spatial Information Processing in Pictured Scenes</vt:lpstr>
      <vt:lpstr>Discrimination Performance: Kinect coded Accuracy </vt:lpstr>
      <vt:lpstr>Discrimination Performance: Kinect coded Accuracy </vt:lpstr>
      <vt:lpstr>Discrimination Performance: Kinect coded Accuracy </vt:lpstr>
      <vt:lpstr>Discrimination Performance: Kinect coded Accuracy </vt:lpstr>
      <vt:lpstr>PowerPoint Presentation</vt:lpstr>
      <vt:lpstr>PowerPoint Presentation</vt:lpstr>
      <vt:lpstr>PowerPoint Presentation</vt:lpstr>
      <vt:lpstr>PowerPoint Presentation</vt:lpstr>
      <vt:lpstr>PowerPoint Presentation</vt:lpstr>
      <vt:lpstr>PowerPoint Presentation</vt:lpstr>
      <vt:lpstr>Do independent verbal judgments predict discrimination accuracy?</vt:lpstr>
      <vt:lpstr>Do independent verbal judgments predict discrimination accuracy?</vt:lpstr>
      <vt:lpstr>Do independent verbal judgments predict discrimination accuracy?</vt:lpstr>
      <vt:lpstr>Do independent verbal judgments predict discrimination reaction time?</vt:lpstr>
      <vt:lpstr>Do independent verbal judgments predict discrimination reaction time?</vt:lpstr>
      <vt:lpstr>Do independent verbal judgments predict discrimination reaction time?</vt:lpstr>
      <vt:lpstr>Spatial Information Processing in Pictured Scenes</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How generalizable are spatial judgments across task, duration, and outcome?</vt:lpstr>
      <vt:lpstr>Spatial Information Processing in Pictured Scenes</vt:lpstr>
      <vt:lpstr>PowerPoint Presentation</vt:lpstr>
      <vt:lpstr>Surface Area</vt:lpstr>
      <vt:lpstr>Kinect v2 Object Segmentation </vt:lpstr>
      <vt:lpstr>Kinect v2 Object Segmentation </vt:lpstr>
      <vt:lpstr>Calculating Real World Object Dimensions </vt:lpstr>
      <vt:lpstr>Surface Area</vt:lpstr>
      <vt:lpstr>Surface Area</vt:lpstr>
      <vt:lpstr>Ground Plane</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Archive</vt:lpstr>
      <vt:lpstr>Time course of angular declination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Prachi S Mahableshwarkar</cp:lastModifiedBy>
  <cp:revision>213</cp:revision>
  <dcterms:created xsi:type="dcterms:W3CDTF">2022-11-02T18:51:21Z</dcterms:created>
  <dcterms:modified xsi:type="dcterms:W3CDTF">2022-11-09T16:45:14Z</dcterms:modified>
</cp:coreProperties>
</file>